
<file path=[Content_Types].xml><?xml version="1.0" encoding="utf-8"?>
<Types xmlns="http://schemas.openxmlformats.org/package/2006/content-types">
  <Override PartName="/ppt/slideLayouts/slideLayout8.xml" ContentType="application/vnd.openxmlformats-officedocument.presentationml.slideLayout+xml"/>
  <Override PartName="/ppt/slides/slide22.xml" ContentType="application/vnd.openxmlformats-officedocument.presentationml.slide+xml"/>
  <Override PartName="/ppt/slides/slide2.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viewProps.xml" ContentType="application/vnd.openxmlformats-officedocument.presentationml.viewProps+xml"/>
  <Override PartName="/ppt/slideMasters/slideMaster1.xml" ContentType="application/vnd.openxmlformats-officedocument.presentationml.slideMaster+xml"/>
  <Override PartName="/ppt/slides/slide13.xml" ContentType="application/vnd.openxmlformats-officedocument.presentationml.slide+xml"/>
  <Override PartName="/ppt/slides/slide14.xml" ContentType="application/vnd.openxmlformats-officedocument.presentationml.slide+xml"/>
  <Override PartName="/ppt/slideLayouts/slideLayout18.xml" ContentType="application/vnd.openxmlformats-officedocument.presentationml.slideLayout+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slideLayouts/slideLayout6.xml" ContentType="application/vnd.openxmlformats-officedocument.presentationml.slideLayout+xml"/>
  <Override PartName="/ppt/presentation.xml" ContentType="application/vnd.openxmlformats-officedocument.presentationml.presentation.main+xml"/>
  <Override PartName="/ppt/slides/slide5.xml" ContentType="application/vnd.openxmlformats-officedocument.presentationml.slide+xml"/>
  <Override PartName="/ppt/slideLayouts/slideLayout14.xml" ContentType="application/vnd.openxmlformats-officedocument.presentationml.slideLayout+xml"/>
  <Override PartName="/ppt/slides/slide10.xml" ContentType="application/vnd.openxmlformats-officedocument.presentationml.slide+xml"/>
  <Override PartName="/ppt/slideLayouts/slideLayout7.xml" ContentType="application/vnd.openxmlformats-officedocument.presentationml.slideLayout+xml"/>
  <Override PartName="/ppt/presProps.xml" ContentType="application/vnd.openxmlformats-officedocument.presentationml.presProps+xml"/>
  <Default Extension="jpeg" ContentType="image/jpeg"/>
  <Default Extension="png" ContentType="image/png"/>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docProps/core.xml" ContentType="application/vnd.openxmlformats-package.core-properties+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s/slide8.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slideLayouts/slideLayout15.xml" ContentType="application/vnd.openxmlformats-officedocument.presentationml.slideLayout+xml"/>
  <Default Extension="rels" ContentType="application/vnd.openxmlformats-package.relationships+xml"/>
  <Override PartName="/ppt/slides/slide9.xml" ContentType="application/vnd.openxmlformats-officedocument.presentationml.slide+xml"/>
  <Override PartName="/ppt/slideLayouts/slideLayout19.xml" ContentType="application/vnd.openxmlformats-officedocument.presentationml.slideLayout+xml"/>
  <Override PartName="/ppt/slides/slide6.xml" ContentType="application/vnd.openxmlformats-officedocument.presentationml.slide+xml"/>
  <Override PartName="/ppt/slides/slide16.xml" ContentType="application/vnd.openxmlformats-officedocument.presentationml.slide+xml"/>
  <Override PartName="/ppt/slideLayouts/slideLayout12.xml" ContentType="application/vnd.openxmlformats-officedocument.presentationml.slideLayout+xml"/>
  <Override PartName="/ppt/slides/slide19.xml" ContentType="application/vnd.openxmlformats-officedocument.presentationml.slide+xml"/>
  <Override PartName="/ppt/slides/slide12.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750" r:id="rId1"/>
  </p:sldMasterIdLst>
  <p:sldIdLst>
    <p:sldId id="256" r:id="rId2"/>
    <p:sldId id="257" r:id="rId3"/>
    <p:sldId id="258" r:id="rId4"/>
    <p:sldId id="268" r:id="rId5"/>
    <p:sldId id="259" r:id="rId6"/>
    <p:sldId id="269" r:id="rId7"/>
    <p:sldId id="270" r:id="rId8"/>
    <p:sldId id="261" r:id="rId9"/>
    <p:sldId id="271" r:id="rId10"/>
    <p:sldId id="260" r:id="rId11"/>
    <p:sldId id="272" r:id="rId12"/>
    <p:sldId id="267" r:id="rId13"/>
    <p:sldId id="273" r:id="rId14"/>
    <p:sldId id="266" r:id="rId15"/>
    <p:sldId id="274" r:id="rId16"/>
    <p:sldId id="265" r:id="rId17"/>
    <p:sldId id="275" r:id="rId18"/>
    <p:sldId id="264" r:id="rId19"/>
    <p:sldId id="276" r:id="rId20"/>
    <p:sldId id="277" r:id="rId21"/>
    <p:sldId id="263" r:id="rId22"/>
    <p:sldId id="278" r:id="rId23"/>
    <p:sldId id="26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26183" autoAdjust="0"/>
    <p:restoredTop sz="98695" autoAdjust="0"/>
  </p:normalViewPr>
  <p:slideViewPr>
    <p:cSldViewPr snapToObjects="1">
      <p:cViewPr varScale="1">
        <p:scale>
          <a:sx n="92" d="100"/>
          <a:sy n="92" d="100"/>
        </p:scale>
        <p:origin x="-96" y="-43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7" Type="http://schemas.openxmlformats.org/officeDocument/2006/relationships/slide" Target="slides/slide6.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printerSettings" Target="printerSettings/printerSettings1.bin"/><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viewProps" Target="viewProps.xml"/><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theme" Target="theme/theme1.xml"/><Relationship Id="rId26" Type="http://schemas.openxmlformats.org/officeDocument/2006/relationships/presProps" Target="presProps.xml"/><Relationship Id="rId11" Type="http://schemas.openxmlformats.org/officeDocument/2006/relationships/slide" Target="slides/slide10.xml"/><Relationship Id="rId29" Type="http://schemas.openxmlformats.org/officeDocument/2006/relationships/tableStyles" Target="tableStyles.xml"/><Relationship Id="rId6" Type="http://schemas.openxmlformats.org/officeDocument/2006/relationships/slide" Target="slides/slide5.xml"/><Relationship Id="rId16" Type="http://schemas.openxmlformats.org/officeDocument/2006/relationships/slide" Target="slides/slide15.xml"/><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3228684D-DBC2-5245-AC20-0B103611CA9C}" type="datetimeFigureOut">
              <a:rPr lang="en-US" smtClean="0"/>
              <a:pPr/>
              <a:t>1/19/12</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69E29E33-B620-47F9-BB04-8846C2A5AFCC}"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3228684D-DBC2-5245-AC20-0B103611CA9C}"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902C5D-E03B-1F43-9481-961978C2EA8B}" type="slidenum">
              <a:rPr lang="en-US" smtClean="0"/>
              <a:pPr/>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3228684D-DBC2-5245-AC20-0B103611CA9C}"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902C5D-E03B-1F43-9481-961978C2EA8B}" type="slidenum">
              <a:rPr lang="en-US" smtClean="0"/>
              <a:pPr/>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228684D-DBC2-5245-AC20-0B103611CA9C}" type="datetimeFigureOut">
              <a:rPr lang="en-US" smtClean="0"/>
              <a:pPr/>
              <a:t>1/19/12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902C5D-E03B-1F43-9481-961978C2EA8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8684D-DBC2-5245-AC20-0B103611CA9C}" type="datetimeFigureOut">
              <a:rPr lang="en-US" smtClean="0"/>
              <a:pPr/>
              <a:t>1/19/12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902C5D-E03B-1F43-9481-961978C2EA8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14398" y="2866030"/>
            <a:ext cx="3563938" cy="2163171"/>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28684D-DBC2-5245-AC20-0B103611CA9C}"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28684D-DBC2-5245-AC20-0B103611CA9C}"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902C5D-E03B-1F43-9481-961978C2EA8B}" type="slidenum">
              <a:rPr lang="en-US" smtClean="0"/>
              <a:pPr/>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28684D-DBC2-5245-AC20-0B103611CA9C}"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902C5D-E03B-1F43-9481-961978C2EA8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28684D-DBC2-5245-AC20-0B103611CA9C}"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902C5D-E03B-1F43-9481-961978C2EA8B}" type="slidenum">
              <a:rPr lang="en-US" smtClean="0"/>
              <a:pPr/>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28684D-DBC2-5245-AC20-0B103611CA9C}"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902C5D-E03B-1F43-9481-961978C2EA8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228684D-DBC2-5245-AC20-0B103611CA9C}" type="datetimeFigureOut">
              <a:rPr lang="en-US" smtClean="0"/>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02C5D-E03B-1F43-9481-961978C2EA8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228684D-DBC2-5245-AC20-0B103611CA9C}" type="datetimeFigureOut">
              <a:rPr lang="en-US" smtClean="0"/>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02C5D-E03B-1F43-9481-961978C2EA8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228684D-DBC2-5245-AC20-0B103611CA9C}" type="datetimeFigureOut">
              <a:rPr lang="en-US" smtClean="0"/>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02C5D-E03B-1F43-9481-961978C2EA8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smtClean="0"/>
              <a:t>Click to edit Master title style</a:t>
            </a:r>
            <a:endParaRPr/>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3228684D-DBC2-5245-AC20-0B103611CA9C}" type="datetimeFigureOut">
              <a:rPr lang="en-US" smtClean="0"/>
              <a:pPr/>
              <a:t>1/19/12</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18902C5D-E03B-1F43-9481-961978C2EA8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ct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smtClean="0"/>
              <a:t>Click to edit Master text styles</a:t>
            </a:r>
          </a:p>
        </p:txBody>
      </p:sp>
      <p:sp>
        <p:nvSpPr>
          <p:cNvPr id="4" name="Date Placeholder 3"/>
          <p:cNvSpPr>
            <a:spLocks noGrp="1"/>
          </p:cNvSpPr>
          <p:nvPr>
            <p:ph type="dt" sz="half" idx="10"/>
          </p:nvPr>
        </p:nvSpPr>
        <p:spPr/>
        <p:txBody>
          <a:bodyPr/>
          <a:lstStyle/>
          <a:p>
            <a:fld id="{3228684D-DBC2-5245-AC20-0B103611CA9C}" type="datetimeFigureOut">
              <a:rPr lang="en-US" smtClean="0"/>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02C5D-E03B-1F43-9481-961978C2EA8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28684D-DBC2-5245-AC20-0B103611CA9C}" type="datetimeFigureOut">
              <a:rPr lang="en-US" smtClean="0"/>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02C5D-E03B-1F43-9481-961978C2EA8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28684D-DBC2-5245-AC20-0B103611CA9C}"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902C5D-E03B-1F43-9481-961978C2EA8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3228684D-DBC2-5245-AC20-0B103611CA9C}"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902C5D-E03B-1F43-9481-961978C2EA8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3228684D-DBC2-5245-AC20-0B103611CA9C}" type="datetimeFigureOut">
              <a:rPr lang="en-US" smtClean="0"/>
              <a:pPr/>
              <a:t>1/19/12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02C5D-E03B-1F43-9481-961978C2EA8B}" type="slidenum">
              <a:rPr lang="en-US" smtClean="0"/>
              <a:pPr/>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3228684D-DBC2-5245-AC20-0B103611CA9C}" type="datetimeFigureOut">
              <a:rPr lang="en-US" smtClean="0"/>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902C5D-E03B-1F43-9481-961978C2EA8B}" type="slidenum">
              <a:rPr lang="en-US" smtClean="0"/>
              <a:pPr/>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slideLayout" Target="../slideLayouts/slideLayout14.xml"/><Relationship Id="rId20" Type="http://schemas.openxmlformats.org/officeDocument/2006/relationships/slideLayout" Target="../slideLayouts/slideLayout20.xml"/><Relationship Id="rId4" Type="http://schemas.openxmlformats.org/officeDocument/2006/relationships/slideLayout" Target="../slideLayouts/slideLayout4.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24" Type="http://schemas.openxmlformats.org/officeDocument/2006/relationships/image" Target="../media/image8.png"/><Relationship Id="rId6" Type="http://schemas.openxmlformats.org/officeDocument/2006/relationships/slideLayout" Target="../slideLayouts/slideLayout6.xml"/><Relationship Id="rId16" Type="http://schemas.openxmlformats.org/officeDocument/2006/relationships/slideLayout" Target="../slideLayouts/slideLayout16.xml"/><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19" Type="http://schemas.openxmlformats.org/officeDocument/2006/relationships/slideLayout" Target="../slideLayouts/slideLayout19.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3228684D-DBC2-5245-AC20-0B103611CA9C}" type="datetimeFigureOut">
              <a:rPr lang="en-US" smtClean="0"/>
              <a:pPr/>
              <a:t>1/19/12</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18902C5D-E03B-1F43-9481-961978C2EA8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dreamten.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31three.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eisforeffort.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andrewbradshaw.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jamiegregory.co.uk/"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robbiemanson.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lukelarsen.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spoongraphics.co.uk/portfolio.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studio7designs.com/portfoli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Competitive Analysis: Portfolios</a:t>
            </a:r>
            <a:endParaRPr lang="en-US" dirty="0"/>
          </a:p>
        </p:txBody>
      </p:sp>
      <p:sp>
        <p:nvSpPr>
          <p:cNvPr id="3" name="Subtitle 2"/>
          <p:cNvSpPr>
            <a:spLocks noGrp="1"/>
          </p:cNvSpPr>
          <p:nvPr>
            <p:ph type="subTitle" idx="1"/>
          </p:nvPr>
        </p:nvSpPr>
        <p:spPr/>
        <p:txBody>
          <a:bodyPr/>
          <a:lstStyle/>
          <a:p>
            <a:r>
              <a:rPr lang="en-US" dirty="0" smtClean="0"/>
              <a:t>Jesse Frausto</a:t>
            </a:r>
          </a:p>
          <a:p>
            <a:r>
              <a:rPr lang="en-US" dirty="0" smtClean="0"/>
              <a:t>A08254106</a:t>
            </a:r>
          </a:p>
          <a:p>
            <a:r>
              <a:rPr lang="en-US" dirty="0" smtClean="0"/>
              <a:t>COGS187A</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Five Boxes</a:t>
            </a:r>
            <a:endParaRPr lang="en-US" dirty="0"/>
          </a:p>
        </p:txBody>
      </p:sp>
      <p:graphicFrame>
        <p:nvGraphicFramePr>
          <p:cNvPr id="3" name="Table 2"/>
          <p:cNvGraphicFramePr>
            <a:graphicFrameLocks noGrp="1"/>
          </p:cNvGraphicFramePr>
          <p:nvPr/>
        </p:nvGraphicFramePr>
        <p:xfrm>
          <a:off x="914400" y="1600200"/>
          <a:ext cx="7313612" cy="4495800"/>
        </p:xfrm>
        <a:graphic>
          <a:graphicData uri="http://schemas.openxmlformats.org/drawingml/2006/table">
            <a:tbl>
              <a:tblPr firstRow="1" bandRow="1">
                <a:tableStyleId>{69CF1AB2-1976-4502-BF36-3FF5EA218861}</a:tableStyleId>
              </a:tblPr>
              <a:tblGrid>
                <a:gridCol w="1905000"/>
                <a:gridCol w="5408612"/>
              </a:tblGrid>
              <a:tr h="1123950">
                <a:tc>
                  <a:txBody>
                    <a:bodyPr/>
                    <a:lstStyle/>
                    <a:p>
                      <a:r>
                        <a:rPr lang="en-US" dirty="0" smtClean="0"/>
                        <a:t>Brand</a:t>
                      </a:r>
                      <a:endParaRPr lang="en-US" dirty="0"/>
                    </a:p>
                  </a:txBody>
                  <a:tcPr/>
                </a:tc>
                <a:tc>
                  <a:txBody>
                    <a:bodyPr/>
                    <a:lstStyle/>
                    <a:p>
                      <a:r>
                        <a:rPr lang="en-US" sz="1200" b="0" i="1" dirty="0" smtClean="0">
                          <a:latin typeface="Times New Roman"/>
                          <a:cs typeface="Times New Roman"/>
                        </a:rPr>
                        <a:t>grand</a:t>
                      </a:r>
                      <a:r>
                        <a:rPr lang="en-US" sz="1200" b="0" i="0" dirty="0" smtClean="0">
                          <a:latin typeface="Times New Roman"/>
                          <a:cs typeface="Times New Roman"/>
                        </a:rPr>
                        <a:t>;</a:t>
                      </a:r>
                      <a:r>
                        <a:rPr lang="en-US" sz="1200" b="0" i="0" baseline="0" dirty="0" smtClean="0">
                          <a:latin typeface="Times New Roman"/>
                          <a:cs typeface="Times New Roman"/>
                        </a:rPr>
                        <a:t> the site eye-catching blue paint says one thing to the audience at first: success</a:t>
                      </a:r>
                    </a:p>
                    <a:p>
                      <a:r>
                        <a:rPr lang="en-US" sz="1200" b="0" i="0" baseline="0" dirty="0" smtClean="0">
                          <a:latin typeface="Times New Roman"/>
                          <a:cs typeface="Times New Roman"/>
                        </a:rPr>
                        <a:t>on a large scale.</a:t>
                      </a:r>
                    </a:p>
                    <a:p>
                      <a:r>
                        <a:rPr lang="en-US" sz="1200" b="0" i="1" dirty="0" smtClean="0">
                          <a:latin typeface="Times New Roman"/>
                          <a:cs typeface="Times New Roman"/>
                        </a:rPr>
                        <a:t>Simple; </a:t>
                      </a:r>
                      <a:r>
                        <a:rPr lang="en-US" sz="1200" b="0" i="0" dirty="0" smtClean="0">
                          <a:latin typeface="Times New Roman"/>
                          <a:cs typeface="Times New Roman"/>
                        </a:rPr>
                        <a:t>images depicted are done with single object and solid background giving the impression</a:t>
                      </a:r>
                      <a:r>
                        <a:rPr lang="en-US" sz="1200" b="0" i="0" baseline="0" dirty="0" smtClean="0">
                          <a:latin typeface="Times New Roman"/>
                          <a:cs typeface="Times New Roman"/>
                        </a:rPr>
                        <a:t> of achieving its purpose with little flair.</a:t>
                      </a:r>
                      <a:endParaRPr lang="en-US" sz="1200" b="0" i="1" baseline="0" dirty="0" smtClean="0">
                        <a:latin typeface="Times New Roman"/>
                        <a:cs typeface="Times New Roman"/>
                      </a:endParaRPr>
                    </a:p>
                    <a:p>
                      <a:r>
                        <a:rPr lang="en-US" sz="1200" b="0" i="1" baseline="0" dirty="0" smtClean="0">
                          <a:latin typeface="Times New Roman"/>
                          <a:cs typeface="Times New Roman"/>
                        </a:rPr>
                        <a:t>Professional; </a:t>
                      </a:r>
                      <a:r>
                        <a:rPr lang="en-US" sz="1200" b="0" i="0" baseline="0" dirty="0" smtClean="0">
                          <a:latin typeface="Times New Roman"/>
                          <a:cs typeface="Times New Roman"/>
                        </a:rPr>
                        <a:t>not a very flashy site, gets straight to the point with little eye candy</a:t>
                      </a:r>
                      <a:endParaRPr lang="en-US" sz="1200" b="0" i="1" baseline="0" dirty="0" smtClean="0">
                        <a:latin typeface="Times New Roman"/>
                        <a:cs typeface="Times New Roman"/>
                      </a:endParaRPr>
                    </a:p>
                  </a:txBody>
                  <a:tcPr/>
                </a:tc>
              </a:tr>
              <a:tr h="1123950">
                <a:tc>
                  <a:txBody>
                    <a:bodyPr/>
                    <a:lstStyle/>
                    <a:p>
                      <a:r>
                        <a:rPr lang="en-US" sz="1400" b="1" dirty="0" smtClean="0"/>
                        <a:t>Functionality</a:t>
                      </a:r>
                      <a:endParaRPr lang="en-US" sz="1400" b="1" dirty="0"/>
                    </a:p>
                  </a:txBody>
                  <a:tcPr/>
                </a:tc>
                <a:tc>
                  <a:txBody>
                    <a:bodyPr/>
                    <a:lstStyle/>
                    <a:p>
                      <a:r>
                        <a:rPr lang="en-US" sz="1400" dirty="0" smtClean="0"/>
                        <a:t>I</a:t>
                      </a:r>
                      <a:r>
                        <a:rPr lang="en-US" sz="1400" baseline="0" dirty="0" smtClean="0"/>
                        <a:t> believe this site effectively shows off its old designs and products well, not going under the fold. It could use a bit more text than what is already given next to links in the boxes. If the intent was simplicity it has done that.</a:t>
                      </a:r>
                      <a:endParaRPr lang="en-US" sz="1400" dirty="0"/>
                    </a:p>
                  </a:txBody>
                  <a:tcPr/>
                </a:tc>
              </a:tr>
              <a:tr h="1123950">
                <a:tc>
                  <a:txBody>
                    <a:bodyPr/>
                    <a:lstStyle/>
                    <a:p>
                      <a:r>
                        <a:rPr lang="en-US" b="1" dirty="0" smtClean="0"/>
                        <a:t>Interactivity</a:t>
                      </a:r>
                      <a:endParaRPr lang="en-US" b="1" dirty="0"/>
                    </a:p>
                  </a:txBody>
                  <a:tcPr/>
                </a:tc>
                <a:tc>
                  <a:txBody>
                    <a:bodyPr/>
                    <a:lstStyle/>
                    <a:p>
                      <a:r>
                        <a:rPr lang="en-US" sz="1400" dirty="0" smtClean="0">
                          <a:latin typeface="Times New Roman"/>
                          <a:cs typeface="Times New Roman"/>
                        </a:rPr>
                        <a:t>There are no options for interactivity on this website save for the links to more information about</a:t>
                      </a:r>
                      <a:r>
                        <a:rPr lang="en-US" sz="1400" baseline="0" dirty="0" smtClean="0">
                          <a:latin typeface="Times New Roman"/>
                          <a:cs typeface="Times New Roman"/>
                        </a:rPr>
                        <a:t> designs. Simple and clean. This could use some interactivity given the splash of color to make it seem more lively.</a:t>
                      </a:r>
                      <a:endParaRPr lang="en-US" sz="1400" dirty="0">
                        <a:latin typeface="Times New Roman"/>
                        <a:cs typeface="Times New Roman"/>
                      </a:endParaRPr>
                    </a:p>
                  </a:txBody>
                  <a:tcPr/>
                </a:tc>
              </a:tr>
              <a:tr h="1123950">
                <a:tc>
                  <a:txBody>
                    <a:bodyPr/>
                    <a:lstStyle/>
                    <a:p>
                      <a:r>
                        <a:rPr lang="en-US" b="1" dirty="0" smtClean="0"/>
                        <a:t>Navigation</a:t>
                      </a:r>
                      <a:endParaRPr lang="en-US" b="1" dirty="0"/>
                    </a:p>
                  </a:txBody>
                  <a:tcPr/>
                </a:tc>
                <a:tc>
                  <a:txBody>
                    <a:bodyPr/>
                    <a:lstStyle/>
                    <a:p>
                      <a:r>
                        <a:rPr lang="en-US" sz="1400" dirty="0" smtClean="0">
                          <a:latin typeface="Times New Roman"/>
                          <a:cs typeface="Times New Roman"/>
                        </a:rPr>
                        <a:t>Very standard top bar navigation. Stays</a:t>
                      </a:r>
                      <a:r>
                        <a:rPr lang="en-US" sz="1400" baseline="0" dirty="0" smtClean="0">
                          <a:latin typeface="Times New Roman"/>
                          <a:cs typeface="Times New Roman"/>
                        </a:rPr>
                        <a:t> constant at every tab and very well organized</a:t>
                      </a:r>
                      <a:endParaRPr lang="en-US" sz="1400" dirty="0">
                        <a:latin typeface="Times New Roman"/>
                        <a:cs typeface="Times New Roman"/>
                      </a:endParaRPr>
                    </a:p>
                  </a:txBody>
                  <a:tcPr/>
                </a:tc>
              </a:tr>
            </a:tbl>
          </a:graphicData>
        </a:graphic>
      </p:graphicFrame>
      <p:sp>
        <p:nvSpPr>
          <p:cNvPr id="4" name="TextBox 3"/>
          <p:cNvSpPr txBox="1"/>
          <p:nvPr/>
        </p:nvSpPr>
        <p:spPr>
          <a:xfrm>
            <a:off x="914400" y="6400800"/>
            <a:ext cx="4726700" cy="369332"/>
          </a:xfrm>
          <a:prstGeom prst="rect">
            <a:avLst/>
          </a:prstGeom>
          <a:noFill/>
        </p:spPr>
        <p:txBody>
          <a:bodyPr wrap="none" rtlCol="0">
            <a:spAutoFit/>
          </a:bodyPr>
          <a:lstStyle/>
          <a:p>
            <a:r>
              <a:rPr lang="en-US" dirty="0" err="1" smtClean="0"/>
              <a:t>DreamTen</a:t>
            </a:r>
            <a:r>
              <a:rPr lang="en-US" dirty="0" smtClean="0"/>
              <a:t>; </a:t>
            </a:r>
            <a:r>
              <a:rPr lang="en-US" dirty="0" smtClean="0">
                <a:hlinkClick r:id="rId2"/>
              </a:rPr>
              <a:t>http://www.dreamten.com</a:t>
            </a:r>
            <a:r>
              <a:rPr lang="en-US" dirty="0" smtClean="0">
                <a:hlinkClick r:id="rId2"/>
              </a:rPr>
              <a:t>/</a:t>
            </a:r>
            <a:r>
              <a:rPr lang="en-US" dirty="0" smtClean="0"/>
              <a:t>; 1/18/12</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Featured Graphic</a:t>
            </a:r>
            <a:endParaRPr lang="en-US" dirty="0"/>
          </a:p>
        </p:txBody>
      </p:sp>
      <p:pic>
        <p:nvPicPr>
          <p:cNvPr id="4" name="Content Placeholder 3" descr="31three.png"/>
          <p:cNvPicPr>
            <a:picLocks noGrp="1" noChangeAspect="1"/>
          </p:cNvPicPr>
          <p:nvPr>
            <p:ph idx="1"/>
          </p:nvPr>
        </p:nvPicPr>
        <p:blipFill>
          <a:blip r:embed="rId2"/>
          <a:srcRect l="-6982" r="-6982"/>
          <a:stretch>
            <a:fillRect/>
          </a:stretch>
        </p:blipFill>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Featured</a:t>
            </a:r>
            <a:r>
              <a:rPr lang="en-US" dirty="0" smtClean="0"/>
              <a:t> Graphic</a:t>
            </a:r>
            <a:endParaRPr lang="en-US" dirty="0"/>
          </a:p>
        </p:txBody>
      </p:sp>
      <p:graphicFrame>
        <p:nvGraphicFramePr>
          <p:cNvPr id="3" name="Table 2"/>
          <p:cNvGraphicFramePr>
            <a:graphicFrameLocks noGrp="1"/>
          </p:cNvGraphicFramePr>
          <p:nvPr/>
        </p:nvGraphicFramePr>
        <p:xfrm>
          <a:off x="914400" y="1600200"/>
          <a:ext cx="7313612" cy="4377690"/>
        </p:xfrm>
        <a:graphic>
          <a:graphicData uri="http://schemas.openxmlformats.org/drawingml/2006/table">
            <a:tbl>
              <a:tblPr firstRow="1" bandRow="1">
                <a:tableStyleId>{69CF1AB2-1976-4502-BF36-3FF5EA218861}</a:tableStyleId>
              </a:tblPr>
              <a:tblGrid>
                <a:gridCol w="1905000"/>
                <a:gridCol w="5408612"/>
              </a:tblGrid>
              <a:tr h="914400">
                <a:tc>
                  <a:txBody>
                    <a:bodyPr/>
                    <a:lstStyle/>
                    <a:p>
                      <a:r>
                        <a:rPr lang="en-US" dirty="0" smtClean="0"/>
                        <a:t>Brand</a:t>
                      </a:r>
                      <a:endParaRPr lang="en-US" dirty="0"/>
                    </a:p>
                  </a:txBody>
                  <a:tcPr/>
                </a:tc>
                <a:tc>
                  <a:txBody>
                    <a:bodyPr/>
                    <a:lstStyle/>
                    <a:p>
                      <a:r>
                        <a:rPr lang="en-US" sz="1200" b="0" i="1" dirty="0" smtClean="0">
                          <a:latin typeface="Times New Roman"/>
                          <a:cs typeface="Times New Roman"/>
                        </a:rPr>
                        <a:t>Clean; </a:t>
                      </a:r>
                      <a:r>
                        <a:rPr lang="en-US" sz="1200" b="0" i="0" dirty="0" smtClean="0">
                          <a:latin typeface="Times New Roman"/>
                          <a:cs typeface="Times New Roman"/>
                        </a:rPr>
                        <a:t>offers a simple service.</a:t>
                      </a:r>
                      <a:r>
                        <a:rPr lang="en-US" sz="1200" b="0" i="0" baseline="0" dirty="0" smtClean="0">
                          <a:latin typeface="Times New Roman"/>
                          <a:cs typeface="Times New Roman"/>
                        </a:rPr>
                        <a:t> This message paired with the clear bottle of plain water with surreal elements brings to mind the idea bottled creativity. Clever.</a:t>
                      </a:r>
                    </a:p>
                    <a:p>
                      <a:r>
                        <a:rPr lang="en-US" sz="1200" b="0" i="1" baseline="0" dirty="0" smtClean="0">
                          <a:latin typeface="Times New Roman"/>
                          <a:cs typeface="Times New Roman"/>
                        </a:rPr>
                        <a:t>Simple; </a:t>
                      </a:r>
                      <a:r>
                        <a:rPr lang="en-US" sz="1200" b="0" i="0" baseline="0" dirty="0" smtClean="0">
                          <a:latin typeface="Times New Roman"/>
                          <a:cs typeface="Times New Roman"/>
                        </a:rPr>
                        <a:t>plain site with a large graphic taking up most screen space offering a simple service</a:t>
                      </a:r>
                    </a:p>
                    <a:p>
                      <a:endParaRPr lang="en-US" sz="1200" b="0" i="1" dirty="0">
                        <a:latin typeface="Times New Roman"/>
                        <a:cs typeface="Times New Roman"/>
                      </a:endParaRPr>
                    </a:p>
                  </a:txBody>
                  <a:tcPr/>
                </a:tc>
              </a:tr>
              <a:tr h="1123950">
                <a:tc>
                  <a:txBody>
                    <a:bodyPr/>
                    <a:lstStyle/>
                    <a:p>
                      <a:r>
                        <a:rPr lang="en-US" b="1" dirty="0" smtClean="0"/>
                        <a:t>Functionality</a:t>
                      </a:r>
                      <a:endParaRPr lang="en-US" b="1" dirty="0"/>
                    </a:p>
                  </a:txBody>
                  <a:tcPr/>
                </a:tc>
                <a:tc>
                  <a:txBody>
                    <a:bodyPr/>
                    <a:lstStyle/>
                    <a:p>
                      <a:r>
                        <a:rPr lang="en-US" sz="1600" dirty="0" smtClean="0">
                          <a:latin typeface="Times New Roman"/>
                          <a:cs typeface="Times New Roman"/>
                        </a:rPr>
                        <a:t>Very functional</a:t>
                      </a:r>
                      <a:r>
                        <a:rPr lang="en-US" sz="1600" baseline="0" dirty="0" smtClean="0">
                          <a:latin typeface="Times New Roman"/>
                          <a:cs typeface="Times New Roman"/>
                        </a:rPr>
                        <a:t> for such a site with little going on given the large graphic taking up most space. Simple graphic paired with a simple message seems to work well.</a:t>
                      </a:r>
                      <a:endParaRPr lang="en-US" sz="1600" dirty="0">
                        <a:latin typeface="Times New Roman"/>
                        <a:cs typeface="Times New Roman"/>
                      </a:endParaRPr>
                    </a:p>
                  </a:txBody>
                  <a:tcPr/>
                </a:tc>
              </a:tr>
              <a:tr h="1123950">
                <a:tc>
                  <a:txBody>
                    <a:bodyPr/>
                    <a:lstStyle/>
                    <a:p>
                      <a:r>
                        <a:rPr lang="en-US" b="1" dirty="0" smtClean="0"/>
                        <a:t>Interactivity</a:t>
                      </a:r>
                      <a:endParaRPr lang="en-US" b="1" dirty="0"/>
                    </a:p>
                  </a:txBody>
                  <a:tcPr/>
                </a:tc>
                <a:tc>
                  <a:txBody>
                    <a:bodyPr/>
                    <a:lstStyle/>
                    <a:p>
                      <a:r>
                        <a:rPr lang="en-US" sz="1600" dirty="0" smtClean="0">
                          <a:latin typeface="Times New Roman"/>
                          <a:cs typeface="Times New Roman"/>
                        </a:rPr>
                        <a:t>No interactivity. Cannot sort or move elements on this page around in any way. It would have been really cool if</a:t>
                      </a:r>
                      <a:r>
                        <a:rPr lang="en-US" sz="1600" baseline="0" dirty="0" smtClean="0">
                          <a:latin typeface="Times New Roman"/>
                          <a:cs typeface="Times New Roman"/>
                        </a:rPr>
                        <a:t> the “bottled creativity” could be manipulated on such a nice and large graphic</a:t>
                      </a:r>
                      <a:endParaRPr lang="en-US" sz="1600" dirty="0">
                        <a:latin typeface="Times New Roman"/>
                        <a:cs typeface="Times New Roman"/>
                      </a:endParaRPr>
                    </a:p>
                  </a:txBody>
                  <a:tcPr/>
                </a:tc>
              </a:tr>
              <a:tr h="1123950">
                <a:tc>
                  <a:txBody>
                    <a:bodyPr/>
                    <a:lstStyle/>
                    <a:p>
                      <a:r>
                        <a:rPr lang="en-US" b="1" dirty="0" smtClean="0"/>
                        <a:t>Navigation</a:t>
                      </a:r>
                      <a:endParaRPr lang="en-US" b="1" dirty="0"/>
                    </a:p>
                  </a:txBody>
                  <a:tcPr/>
                </a:tc>
                <a:tc>
                  <a:txBody>
                    <a:bodyPr/>
                    <a:lstStyle/>
                    <a:p>
                      <a:r>
                        <a:rPr lang="en-US" dirty="0" smtClean="0"/>
                        <a:t>Standard top bar navigational links to contacts and stays constant</a:t>
                      </a:r>
                      <a:r>
                        <a:rPr lang="en-US" baseline="0" dirty="0" smtClean="0"/>
                        <a:t> at every tab</a:t>
                      </a:r>
                      <a:r>
                        <a:rPr lang="en-US" dirty="0" smtClean="0"/>
                        <a:t>.</a:t>
                      </a:r>
                      <a:r>
                        <a:rPr lang="en-US" baseline="0" dirty="0" smtClean="0"/>
                        <a:t> Also has links next to graphic. Simple.</a:t>
                      </a:r>
                      <a:endParaRPr lang="en-US" dirty="0"/>
                    </a:p>
                  </a:txBody>
                  <a:tcPr/>
                </a:tc>
              </a:tr>
            </a:tbl>
          </a:graphicData>
        </a:graphic>
      </p:graphicFrame>
      <p:sp>
        <p:nvSpPr>
          <p:cNvPr id="4" name="TextBox 3"/>
          <p:cNvSpPr txBox="1"/>
          <p:nvPr/>
        </p:nvSpPr>
        <p:spPr>
          <a:xfrm>
            <a:off x="914400" y="6324600"/>
            <a:ext cx="4308767" cy="369332"/>
          </a:xfrm>
          <a:prstGeom prst="rect">
            <a:avLst/>
          </a:prstGeom>
          <a:noFill/>
        </p:spPr>
        <p:txBody>
          <a:bodyPr wrap="none" rtlCol="0">
            <a:spAutoFit/>
          </a:bodyPr>
          <a:lstStyle/>
          <a:p>
            <a:r>
              <a:rPr lang="en-US" dirty="0" smtClean="0"/>
              <a:t>31Three; </a:t>
            </a:r>
            <a:r>
              <a:rPr lang="en-US" dirty="0" smtClean="0">
                <a:hlinkClick r:id="rId2"/>
              </a:rPr>
              <a:t>http://www.31three.com</a:t>
            </a:r>
            <a:r>
              <a:rPr lang="en-US" dirty="0" smtClean="0">
                <a:hlinkClick r:id="rId2"/>
              </a:rPr>
              <a:t>/</a:t>
            </a:r>
            <a:r>
              <a:rPr lang="en-US" dirty="0" smtClean="0"/>
              <a:t>; 1/17/12</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Sidebar Gallery</a:t>
            </a:r>
            <a:endParaRPr lang="en-US" dirty="0"/>
          </a:p>
        </p:txBody>
      </p:sp>
      <p:pic>
        <p:nvPicPr>
          <p:cNvPr id="4" name="Content Placeholder 3" descr="eisforeffort.png"/>
          <p:cNvPicPr>
            <a:picLocks noGrp="1" noChangeAspect="1"/>
          </p:cNvPicPr>
          <p:nvPr>
            <p:ph idx="1"/>
          </p:nvPr>
        </p:nvPicPr>
        <p:blipFill>
          <a:blip r:embed="rId2"/>
          <a:srcRect t="-3389" b="-3389"/>
          <a:stretch>
            <a:fillRect/>
          </a:stretch>
        </p:blipFill>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Sidebar Gallery</a:t>
            </a:r>
            <a:endParaRPr lang="en-US" dirty="0"/>
          </a:p>
        </p:txBody>
      </p:sp>
      <p:graphicFrame>
        <p:nvGraphicFramePr>
          <p:cNvPr id="3" name="Table 2"/>
          <p:cNvGraphicFramePr>
            <a:graphicFrameLocks noGrp="1"/>
          </p:cNvGraphicFramePr>
          <p:nvPr/>
        </p:nvGraphicFramePr>
        <p:xfrm>
          <a:off x="914400" y="1600200"/>
          <a:ext cx="7313612" cy="4560570"/>
        </p:xfrm>
        <a:graphic>
          <a:graphicData uri="http://schemas.openxmlformats.org/drawingml/2006/table">
            <a:tbl>
              <a:tblPr firstRow="1" bandRow="1">
                <a:tableStyleId>{69CF1AB2-1976-4502-BF36-3FF5EA218861}</a:tableStyleId>
              </a:tblPr>
              <a:tblGrid>
                <a:gridCol w="1905000"/>
                <a:gridCol w="5408612"/>
              </a:tblGrid>
              <a:tr h="1123950">
                <a:tc>
                  <a:txBody>
                    <a:bodyPr/>
                    <a:lstStyle/>
                    <a:p>
                      <a:r>
                        <a:rPr lang="en-US" dirty="0" smtClean="0"/>
                        <a:t>Brand</a:t>
                      </a:r>
                      <a:endParaRPr lang="en-US" dirty="0"/>
                    </a:p>
                  </a:txBody>
                  <a:tcPr/>
                </a:tc>
                <a:tc>
                  <a:txBody>
                    <a:bodyPr/>
                    <a:lstStyle/>
                    <a:p>
                      <a:r>
                        <a:rPr lang="en-US" sz="1200" b="0" i="1" dirty="0" smtClean="0">
                          <a:latin typeface="Times New Roman"/>
                          <a:cs typeface="Times New Roman"/>
                        </a:rPr>
                        <a:t>Edgy; </a:t>
                      </a:r>
                      <a:r>
                        <a:rPr lang="en-US" sz="1200" b="0" i="0" dirty="0" smtClean="0">
                          <a:latin typeface="Times New Roman"/>
                          <a:cs typeface="Times New Roman"/>
                        </a:rPr>
                        <a:t>most of</a:t>
                      </a:r>
                      <a:r>
                        <a:rPr lang="en-US" sz="1200" b="0" i="0" baseline="0" dirty="0" smtClean="0">
                          <a:latin typeface="Times New Roman"/>
                          <a:cs typeface="Times New Roman"/>
                        </a:rPr>
                        <a:t> the featured work is very eye catching; a </a:t>
                      </a:r>
                      <a:r>
                        <a:rPr lang="en-US" sz="1200" b="0" i="0" baseline="0" dirty="0" err="1" smtClean="0">
                          <a:latin typeface="Times New Roman"/>
                          <a:cs typeface="Times New Roman"/>
                        </a:rPr>
                        <a:t>womans</a:t>
                      </a:r>
                      <a:r>
                        <a:rPr lang="en-US" sz="1200" b="0" i="0" baseline="0" dirty="0" smtClean="0">
                          <a:latin typeface="Times New Roman"/>
                          <a:cs typeface="Times New Roman"/>
                        </a:rPr>
                        <a:t> gaze, bright colors, models strutting. Not afraid to push boundaries</a:t>
                      </a:r>
                    </a:p>
                    <a:p>
                      <a:r>
                        <a:rPr lang="en-US" sz="1200" b="0" i="1" dirty="0" smtClean="0">
                          <a:latin typeface="Times New Roman"/>
                          <a:cs typeface="Times New Roman"/>
                        </a:rPr>
                        <a:t>Clear; </a:t>
                      </a:r>
                      <a:r>
                        <a:rPr lang="en-US" sz="1200" b="0" i="0" dirty="0" smtClean="0">
                          <a:latin typeface="Times New Roman"/>
                          <a:cs typeface="Times New Roman"/>
                        </a:rPr>
                        <a:t>the</a:t>
                      </a:r>
                      <a:r>
                        <a:rPr lang="en-US" sz="1200" b="0" i="0" baseline="0" dirty="0" smtClean="0">
                          <a:latin typeface="Times New Roman"/>
                          <a:cs typeface="Times New Roman"/>
                        </a:rPr>
                        <a:t> portfolio is all white except for the gallery boxes and shows only linked work.</a:t>
                      </a:r>
                    </a:p>
                    <a:p>
                      <a:r>
                        <a:rPr lang="en-US" sz="1200" b="0" i="1" dirty="0" smtClean="0">
                          <a:latin typeface="Times New Roman"/>
                          <a:cs typeface="Times New Roman"/>
                        </a:rPr>
                        <a:t>Efficient; </a:t>
                      </a:r>
                      <a:r>
                        <a:rPr lang="en-US" sz="1200" b="0" i="0" dirty="0" smtClean="0">
                          <a:latin typeface="Times New Roman"/>
                          <a:cs typeface="Times New Roman"/>
                        </a:rPr>
                        <a:t>the only reason to scroll would be to see a</a:t>
                      </a:r>
                      <a:r>
                        <a:rPr lang="en-US" sz="1200" b="0" i="0" baseline="0" dirty="0" smtClean="0">
                          <a:latin typeface="Times New Roman"/>
                          <a:cs typeface="Times New Roman"/>
                        </a:rPr>
                        <a:t> little more photos but those links are already all listed out compactly on the left sidebar</a:t>
                      </a:r>
                      <a:endParaRPr lang="en-US" sz="1200" b="0" i="1" dirty="0">
                        <a:latin typeface="Times New Roman"/>
                        <a:cs typeface="Times New Roman"/>
                      </a:endParaRPr>
                    </a:p>
                  </a:txBody>
                  <a:tcPr/>
                </a:tc>
              </a:tr>
              <a:tr h="1123950">
                <a:tc>
                  <a:txBody>
                    <a:bodyPr/>
                    <a:lstStyle/>
                    <a:p>
                      <a:r>
                        <a:rPr lang="en-US" b="1" dirty="0" smtClean="0"/>
                        <a:t>Functionality</a:t>
                      </a:r>
                      <a:endParaRPr lang="en-US" b="1" dirty="0"/>
                    </a:p>
                  </a:txBody>
                  <a:tcPr/>
                </a:tc>
                <a:tc>
                  <a:txBody>
                    <a:bodyPr/>
                    <a:lstStyle/>
                    <a:p>
                      <a:r>
                        <a:rPr lang="en-US" sz="1400" dirty="0" smtClean="0">
                          <a:latin typeface="Times New Roman"/>
                          <a:cs typeface="Times New Roman"/>
                        </a:rPr>
                        <a:t>Very functional</a:t>
                      </a:r>
                      <a:r>
                        <a:rPr lang="en-US" sz="1400" baseline="0" dirty="0" smtClean="0">
                          <a:latin typeface="Times New Roman"/>
                          <a:cs typeface="Times New Roman"/>
                        </a:rPr>
                        <a:t>. It would have been better to compress the gallery just a bit more to really go with the compact theme. Can find links very easily and speedily.</a:t>
                      </a:r>
                      <a:endParaRPr lang="en-US" sz="1400" dirty="0">
                        <a:latin typeface="Times New Roman"/>
                        <a:cs typeface="Times New Roman"/>
                      </a:endParaRPr>
                    </a:p>
                  </a:txBody>
                  <a:tcPr/>
                </a:tc>
              </a:tr>
              <a:tr h="1123950">
                <a:tc>
                  <a:txBody>
                    <a:bodyPr/>
                    <a:lstStyle/>
                    <a:p>
                      <a:r>
                        <a:rPr lang="en-US" b="1" dirty="0" smtClean="0"/>
                        <a:t>Interactivity</a:t>
                      </a:r>
                      <a:endParaRPr lang="en-US" b="1" dirty="0"/>
                    </a:p>
                  </a:txBody>
                  <a:tcPr/>
                </a:tc>
                <a:tc>
                  <a:txBody>
                    <a:bodyPr/>
                    <a:lstStyle/>
                    <a:p>
                      <a:r>
                        <a:rPr lang="en-US" sz="1600" dirty="0" smtClean="0">
                          <a:latin typeface="Times New Roman"/>
                          <a:cs typeface="Times New Roman"/>
                        </a:rPr>
                        <a:t>No interactivity.</a:t>
                      </a:r>
                      <a:r>
                        <a:rPr lang="en-US" sz="1600" baseline="0" dirty="0" smtClean="0">
                          <a:latin typeface="Times New Roman"/>
                          <a:cs typeface="Times New Roman"/>
                        </a:rPr>
                        <a:t> Links are only thing that user can do. Everything is laid out very clearly from the first load of the site</a:t>
                      </a:r>
                      <a:endParaRPr lang="en-US" sz="1600" dirty="0">
                        <a:latin typeface="Times New Roman"/>
                        <a:cs typeface="Times New Roman"/>
                      </a:endParaRPr>
                    </a:p>
                  </a:txBody>
                  <a:tcPr/>
                </a:tc>
              </a:tr>
              <a:tr h="1123950">
                <a:tc>
                  <a:txBody>
                    <a:bodyPr/>
                    <a:lstStyle/>
                    <a:p>
                      <a:r>
                        <a:rPr lang="en-US" b="1" dirty="0" smtClean="0"/>
                        <a:t>Navigation</a:t>
                      </a:r>
                      <a:endParaRPr lang="en-US" b="1" dirty="0"/>
                    </a:p>
                  </a:txBody>
                  <a:tcPr/>
                </a:tc>
                <a:tc>
                  <a:txBody>
                    <a:bodyPr/>
                    <a:lstStyle/>
                    <a:p>
                      <a:r>
                        <a:rPr lang="en-US" sz="1600" dirty="0" smtClean="0"/>
                        <a:t>Very clear navigation is aided by</a:t>
                      </a:r>
                      <a:r>
                        <a:rPr lang="en-US" sz="1600" baseline="0" dirty="0" smtClean="0"/>
                        <a:t> the fact that the entire left sidebar is compact and lists out every link there. For added ease, you can also click on the photos to link to the same place that the sidebar links would take you</a:t>
                      </a:r>
                      <a:endParaRPr lang="en-US" sz="1600" dirty="0"/>
                    </a:p>
                  </a:txBody>
                  <a:tcPr/>
                </a:tc>
              </a:tr>
            </a:tbl>
          </a:graphicData>
        </a:graphic>
      </p:graphicFrame>
      <p:sp>
        <p:nvSpPr>
          <p:cNvPr id="4" name="TextBox 3"/>
          <p:cNvSpPr txBox="1"/>
          <p:nvPr/>
        </p:nvSpPr>
        <p:spPr>
          <a:xfrm>
            <a:off x="914400" y="6368534"/>
            <a:ext cx="4416406" cy="369332"/>
          </a:xfrm>
          <a:prstGeom prst="rect">
            <a:avLst/>
          </a:prstGeom>
          <a:noFill/>
        </p:spPr>
        <p:txBody>
          <a:bodyPr wrap="none" rtlCol="0">
            <a:spAutoFit/>
          </a:bodyPr>
          <a:lstStyle/>
          <a:p>
            <a:r>
              <a:rPr lang="en-US" dirty="0" smtClean="0"/>
              <a:t>Rob Young; </a:t>
            </a:r>
            <a:r>
              <a:rPr lang="en-US" dirty="0" smtClean="0">
                <a:hlinkClick r:id="rId2"/>
              </a:rPr>
              <a:t>http://eisforeffort.com</a:t>
            </a:r>
            <a:r>
              <a:rPr lang="en-US" dirty="0" smtClean="0">
                <a:hlinkClick r:id="rId2"/>
              </a:rPr>
              <a:t>/</a:t>
            </a:r>
            <a:r>
              <a:rPr lang="en-US" dirty="0" smtClean="0"/>
              <a:t>; 1/18/12</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Boxes</a:t>
            </a:r>
            <a:endParaRPr lang="en-US" dirty="0"/>
          </a:p>
        </p:txBody>
      </p:sp>
      <p:pic>
        <p:nvPicPr>
          <p:cNvPr id="4" name="Content Placeholder 3" descr="fourboxes.png"/>
          <p:cNvPicPr>
            <a:picLocks noGrp="1" noChangeAspect="1"/>
          </p:cNvPicPr>
          <p:nvPr>
            <p:ph idx="1"/>
          </p:nvPr>
        </p:nvPicPr>
        <p:blipFill>
          <a:blip r:embed="rId2"/>
          <a:srcRect t="-3000" b="-3000"/>
          <a:stretch>
            <a:fillRect/>
          </a:stretch>
        </p:blipFill>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Boxes</a:t>
            </a:r>
            <a:endParaRPr lang="en-US" dirty="0"/>
          </a:p>
        </p:txBody>
      </p:sp>
      <p:graphicFrame>
        <p:nvGraphicFramePr>
          <p:cNvPr id="3" name="Table 2"/>
          <p:cNvGraphicFramePr>
            <a:graphicFrameLocks noGrp="1"/>
          </p:cNvGraphicFramePr>
          <p:nvPr/>
        </p:nvGraphicFramePr>
        <p:xfrm>
          <a:off x="914400" y="1600200"/>
          <a:ext cx="7313612" cy="4495800"/>
        </p:xfrm>
        <a:graphic>
          <a:graphicData uri="http://schemas.openxmlformats.org/drawingml/2006/table">
            <a:tbl>
              <a:tblPr firstRow="1" bandRow="1">
                <a:tableStyleId>{69CF1AB2-1976-4502-BF36-3FF5EA218861}</a:tableStyleId>
              </a:tblPr>
              <a:tblGrid>
                <a:gridCol w="1905000"/>
                <a:gridCol w="5408612"/>
              </a:tblGrid>
              <a:tr h="1123950">
                <a:tc>
                  <a:txBody>
                    <a:bodyPr/>
                    <a:lstStyle/>
                    <a:p>
                      <a:r>
                        <a:rPr lang="en-US" dirty="0" smtClean="0"/>
                        <a:t>Brand</a:t>
                      </a:r>
                      <a:endParaRPr lang="en-US" dirty="0"/>
                    </a:p>
                  </a:txBody>
                  <a:tcPr/>
                </a:tc>
                <a:tc>
                  <a:txBody>
                    <a:bodyPr/>
                    <a:lstStyle/>
                    <a:p>
                      <a:r>
                        <a:rPr lang="en-US" sz="1200" b="0" i="1" dirty="0" smtClean="0">
                          <a:latin typeface="Times New Roman"/>
                          <a:cs typeface="Times New Roman"/>
                        </a:rPr>
                        <a:t>Classic; </a:t>
                      </a:r>
                      <a:r>
                        <a:rPr lang="en-US" sz="1200" b="0" i="0" dirty="0" smtClean="0">
                          <a:latin typeface="Times New Roman"/>
                          <a:cs typeface="Times New Roman"/>
                        </a:rPr>
                        <a:t>this</a:t>
                      </a:r>
                      <a:r>
                        <a:rPr lang="en-US" sz="1200" b="0" i="0" baseline="0" dirty="0" smtClean="0">
                          <a:latin typeface="Times New Roman"/>
                          <a:cs typeface="Times New Roman"/>
                        </a:rPr>
                        <a:t> portfolio has a simple four box scheme paired with wood finish style on the images and background.</a:t>
                      </a:r>
                    </a:p>
                    <a:p>
                      <a:r>
                        <a:rPr lang="en-US" sz="1200" b="0" i="1" baseline="0" dirty="0" smtClean="0">
                          <a:latin typeface="Times New Roman"/>
                          <a:cs typeface="Times New Roman"/>
                        </a:rPr>
                        <a:t>Simple;</a:t>
                      </a:r>
                      <a:r>
                        <a:rPr lang="en-US" sz="1200" b="0" i="0" baseline="0" dirty="0" smtClean="0">
                          <a:latin typeface="Times New Roman"/>
                          <a:cs typeface="Times New Roman"/>
                        </a:rPr>
                        <a:t> The two first words: “Web. Simple” not flashy</a:t>
                      </a:r>
                    </a:p>
                    <a:p>
                      <a:r>
                        <a:rPr lang="en-US" sz="1200" b="0" i="1" baseline="0" dirty="0" smtClean="0">
                          <a:latin typeface="Times New Roman"/>
                          <a:cs typeface="Times New Roman"/>
                        </a:rPr>
                        <a:t>practical; </a:t>
                      </a:r>
                      <a:r>
                        <a:rPr lang="en-US" sz="1200" b="0" i="0" baseline="0" dirty="0" smtClean="0">
                          <a:latin typeface="Times New Roman"/>
                          <a:cs typeface="Times New Roman"/>
                        </a:rPr>
                        <a:t>some of the featured graphics appear to be personal computer screenshots, which gives me the impression “what you see is what you get” to the audience</a:t>
                      </a:r>
                      <a:endParaRPr lang="en-US" i="1" dirty="0"/>
                    </a:p>
                  </a:txBody>
                  <a:tcPr/>
                </a:tc>
              </a:tr>
              <a:tr h="1123950">
                <a:tc>
                  <a:txBody>
                    <a:bodyPr/>
                    <a:lstStyle/>
                    <a:p>
                      <a:r>
                        <a:rPr lang="en-US" b="1" dirty="0" smtClean="0"/>
                        <a:t>Functionality</a:t>
                      </a:r>
                      <a:endParaRPr lang="en-US" b="1" dirty="0"/>
                    </a:p>
                  </a:txBody>
                  <a:tcPr/>
                </a:tc>
                <a:tc>
                  <a:txBody>
                    <a:bodyPr/>
                    <a:lstStyle/>
                    <a:p>
                      <a:r>
                        <a:rPr lang="en-US" sz="1600" dirty="0" smtClean="0">
                          <a:latin typeface="Times New Roman"/>
                          <a:cs typeface="Times New Roman"/>
                        </a:rPr>
                        <a:t>Not very functional for a simple portfolio. The</a:t>
                      </a:r>
                      <a:r>
                        <a:rPr lang="en-US" sz="1600" baseline="0" dirty="0" smtClean="0">
                          <a:latin typeface="Times New Roman"/>
                          <a:cs typeface="Times New Roman"/>
                        </a:rPr>
                        <a:t> top navigation bar is far too long and cuts out the bottom three boxes and therefore leaves some info out under the fold</a:t>
                      </a:r>
                      <a:endParaRPr lang="en-US" sz="1600" dirty="0">
                        <a:latin typeface="Times New Roman"/>
                        <a:cs typeface="Times New Roman"/>
                      </a:endParaRPr>
                    </a:p>
                  </a:txBody>
                  <a:tcPr/>
                </a:tc>
              </a:tr>
              <a:tr h="1123950">
                <a:tc>
                  <a:txBody>
                    <a:bodyPr/>
                    <a:lstStyle/>
                    <a:p>
                      <a:r>
                        <a:rPr lang="en-US" b="1" dirty="0" smtClean="0"/>
                        <a:t>Interactivity</a:t>
                      </a:r>
                      <a:endParaRPr lang="en-US" b="1" dirty="0"/>
                    </a:p>
                  </a:txBody>
                  <a:tcPr/>
                </a:tc>
                <a:tc>
                  <a:txBody>
                    <a:bodyPr/>
                    <a:lstStyle/>
                    <a:p>
                      <a:r>
                        <a:rPr lang="en-US" sz="1600" dirty="0" smtClean="0">
                          <a:latin typeface="Times New Roman"/>
                          <a:cs typeface="Times New Roman"/>
                        </a:rPr>
                        <a:t>No interactivity, no flashy</a:t>
                      </a:r>
                      <a:r>
                        <a:rPr lang="en-US" sz="1600" baseline="0" dirty="0" smtClean="0">
                          <a:latin typeface="Times New Roman"/>
                          <a:cs typeface="Times New Roman"/>
                        </a:rPr>
                        <a:t> html. Site claims to be simple and does just that.</a:t>
                      </a:r>
                      <a:endParaRPr lang="en-US" sz="1600" dirty="0">
                        <a:latin typeface="Times New Roman"/>
                        <a:cs typeface="Times New Roman"/>
                      </a:endParaRPr>
                    </a:p>
                  </a:txBody>
                  <a:tcPr/>
                </a:tc>
              </a:tr>
              <a:tr h="1123950">
                <a:tc>
                  <a:txBody>
                    <a:bodyPr/>
                    <a:lstStyle/>
                    <a:p>
                      <a:r>
                        <a:rPr lang="en-US" b="1" dirty="0" smtClean="0"/>
                        <a:t>Navigation</a:t>
                      </a:r>
                      <a:endParaRPr lang="en-US" b="1" dirty="0"/>
                    </a:p>
                  </a:txBody>
                  <a:tcPr/>
                </a:tc>
                <a:tc>
                  <a:txBody>
                    <a:bodyPr/>
                    <a:lstStyle/>
                    <a:p>
                      <a:r>
                        <a:rPr lang="en-US" dirty="0" smtClean="0">
                          <a:latin typeface="Times New Roman"/>
                          <a:cs typeface="Times New Roman"/>
                        </a:rPr>
                        <a:t>Standard top navigation bar</a:t>
                      </a:r>
                      <a:r>
                        <a:rPr lang="en-US" baseline="0" dirty="0" smtClean="0">
                          <a:latin typeface="Times New Roman"/>
                          <a:cs typeface="Times New Roman"/>
                        </a:rPr>
                        <a:t> with a standard four box layout. Very easy to navigate portfolio.</a:t>
                      </a:r>
                      <a:endParaRPr lang="en-US" dirty="0">
                        <a:latin typeface="Times New Roman"/>
                        <a:cs typeface="Times New Roman"/>
                      </a:endParaRPr>
                    </a:p>
                  </a:txBody>
                  <a:tcPr/>
                </a:tc>
              </a:tr>
            </a:tbl>
          </a:graphicData>
        </a:graphic>
      </p:graphicFrame>
      <p:sp>
        <p:nvSpPr>
          <p:cNvPr id="4" name="TextBox 3"/>
          <p:cNvSpPr txBox="1"/>
          <p:nvPr/>
        </p:nvSpPr>
        <p:spPr>
          <a:xfrm>
            <a:off x="914400" y="6324600"/>
            <a:ext cx="6267236" cy="369332"/>
          </a:xfrm>
          <a:prstGeom prst="rect">
            <a:avLst/>
          </a:prstGeom>
          <a:noFill/>
        </p:spPr>
        <p:txBody>
          <a:bodyPr wrap="none" rtlCol="0">
            <a:spAutoFit/>
          </a:bodyPr>
          <a:lstStyle/>
          <a:p>
            <a:r>
              <a:rPr lang="en-US" dirty="0" smtClean="0"/>
              <a:t>Andrew </a:t>
            </a:r>
            <a:r>
              <a:rPr lang="en-US" dirty="0" smtClean="0"/>
              <a:t>Bradshaw Design; </a:t>
            </a:r>
            <a:r>
              <a:rPr lang="en-US" dirty="0" smtClean="0">
                <a:hlinkClick r:id="rId2"/>
              </a:rPr>
              <a:t>http://andrewbradshaw.com</a:t>
            </a:r>
            <a:r>
              <a:rPr lang="en-US" dirty="0" smtClean="0">
                <a:hlinkClick r:id="rId2"/>
              </a:rPr>
              <a:t>/</a:t>
            </a:r>
            <a:r>
              <a:rPr lang="en-US" dirty="0" smtClean="0"/>
              <a:t>; 1/18/12</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Giant Headline + Boxes</a:t>
            </a:r>
            <a:endParaRPr lang="en-US" dirty="0"/>
          </a:p>
        </p:txBody>
      </p:sp>
      <p:pic>
        <p:nvPicPr>
          <p:cNvPr id="4" name="Content Placeholder 3" descr="GiantHeadline.png"/>
          <p:cNvPicPr>
            <a:picLocks noGrp="1" noChangeAspect="1"/>
          </p:cNvPicPr>
          <p:nvPr>
            <p:ph idx="1"/>
          </p:nvPr>
        </p:nvPicPr>
        <p:blipFill>
          <a:blip r:embed="rId2"/>
          <a:srcRect t="-3782" b="-3782"/>
          <a:stretch>
            <a:fillRect/>
          </a:stretch>
        </p:blipFill>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Giant Headline + Boxes</a:t>
            </a:r>
            <a:endParaRPr lang="en-US" dirty="0"/>
          </a:p>
        </p:txBody>
      </p:sp>
      <p:graphicFrame>
        <p:nvGraphicFramePr>
          <p:cNvPr id="3" name="Table 2"/>
          <p:cNvGraphicFramePr>
            <a:graphicFrameLocks noGrp="1"/>
          </p:cNvGraphicFramePr>
          <p:nvPr/>
        </p:nvGraphicFramePr>
        <p:xfrm>
          <a:off x="914400" y="1600200"/>
          <a:ext cx="7313612" cy="4560570"/>
        </p:xfrm>
        <a:graphic>
          <a:graphicData uri="http://schemas.openxmlformats.org/drawingml/2006/table">
            <a:tbl>
              <a:tblPr firstRow="1" bandRow="1">
                <a:tableStyleId>{69CF1AB2-1976-4502-BF36-3FF5EA218861}</a:tableStyleId>
              </a:tblPr>
              <a:tblGrid>
                <a:gridCol w="1905000"/>
                <a:gridCol w="5408612"/>
              </a:tblGrid>
              <a:tr h="1123950">
                <a:tc>
                  <a:txBody>
                    <a:bodyPr/>
                    <a:lstStyle/>
                    <a:p>
                      <a:r>
                        <a:rPr lang="en-US" dirty="0" smtClean="0"/>
                        <a:t>Brand</a:t>
                      </a:r>
                      <a:endParaRPr lang="en-US" dirty="0"/>
                    </a:p>
                  </a:txBody>
                  <a:tcPr/>
                </a:tc>
                <a:tc>
                  <a:txBody>
                    <a:bodyPr/>
                    <a:lstStyle/>
                    <a:p>
                      <a:r>
                        <a:rPr lang="en-US" sz="1200" b="0" i="1" dirty="0" smtClean="0">
                          <a:latin typeface="Times New Roman"/>
                          <a:cs typeface="Times New Roman"/>
                        </a:rPr>
                        <a:t>Clean; </a:t>
                      </a:r>
                      <a:r>
                        <a:rPr lang="en-US" sz="1200" b="0" i="0" dirty="0" smtClean="0">
                          <a:latin typeface="Times New Roman"/>
                          <a:cs typeface="Times New Roman"/>
                        </a:rPr>
                        <a:t>strong</a:t>
                      </a:r>
                      <a:r>
                        <a:rPr lang="en-US" sz="1200" b="0" i="0" baseline="0" dirty="0" smtClean="0">
                          <a:latin typeface="Times New Roman"/>
                          <a:cs typeface="Times New Roman"/>
                        </a:rPr>
                        <a:t> black and white scheme</a:t>
                      </a:r>
                    </a:p>
                    <a:p>
                      <a:r>
                        <a:rPr lang="en-US" sz="1200" b="0" i="1" baseline="0" dirty="0" smtClean="0">
                          <a:latin typeface="Times New Roman"/>
                          <a:cs typeface="Times New Roman"/>
                        </a:rPr>
                        <a:t>Minimalistic; </a:t>
                      </a:r>
                      <a:r>
                        <a:rPr lang="en-US" sz="1200" b="0" i="0" baseline="0" dirty="0" smtClean="0">
                          <a:latin typeface="Times New Roman"/>
                          <a:cs typeface="Times New Roman"/>
                        </a:rPr>
                        <a:t>has a giant headline saying hello and three box links</a:t>
                      </a:r>
                    </a:p>
                    <a:p>
                      <a:r>
                        <a:rPr lang="en-US" sz="1200" b="0" i="1" baseline="0" dirty="0" smtClean="0">
                          <a:latin typeface="Times New Roman"/>
                          <a:cs typeface="Times New Roman"/>
                        </a:rPr>
                        <a:t>Childish; </a:t>
                      </a:r>
                      <a:r>
                        <a:rPr lang="en-US" sz="1200" b="0" i="0" baseline="0" dirty="0" smtClean="0">
                          <a:latin typeface="Times New Roman"/>
                          <a:cs typeface="Times New Roman"/>
                        </a:rPr>
                        <a:t>designer opts to not include a photo or graphic to catch eye but does the opposite to do so, uses a giant HELLO</a:t>
                      </a:r>
                      <a:endParaRPr lang="en-US" sz="1200" b="0" i="1" dirty="0">
                        <a:latin typeface="Times New Roman"/>
                        <a:cs typeface="Times New Roman"/>
                      </a:endParaRPr>
                    </a:p>
                  </a:txBody>
                  <a:tcPr/>
                </a:tc>
              </a:tr>
              <a:tr h="1123950">
                <a:tc>
                  <a:txBody>
                    <a:bodyPr/>
                    <a:lstStyle/>
                    <a:p>
                      <a:r>
                        <a:rPr lang="en-US" b="1" dirty="0" smtClean="0"/>
                        <a:t>Functionality</a:t>
                      </a:r>
                      <a:endParaRPr lang="en-US" b="1" dirty="0"/>
                    </a:p>
                  </a:txBody>
                  <a:tcPr/>
                </a:tc>
                <a:tc>
                  <a:txBody>
                    <a:bodyPr/>
                    <a:lstStyle/>
                    <a:p>
                      <a:r>
                        <a:rPr lang="en-US" sz="1600" dirty="0" smtClean="0">
                          <a:latin typeface="Times New Roman"/>
                          <a:cs typeface="Times New Roman"/>
                        </a:rPr>
                        <a:t>In its simplistic</a:t>
                      </a:r>
                      <a:r>
                        <a:rPr lang="en-US" sz="1600" baseline="0" dirty="0" smtClean="0">
                          <a:latin typeface="Times New Roman"/>
                          <a:cs typeface="Times New Roman"/>
                        </a:rPr>
                        <a:t> nature, it does seem to be very effective. Everything is clear, although it could use a bit more words under the giant HELLO as in introduction.</a:t>
                      </a:r>
                      <a:endParaRPr lang="en-US" sz="1600" dirty="0">
                        <a:latin typeface="Times New Roman"/>
                        <a:cs typeface="Times New Roman"/>
                      </a:endParaRPr>
                    </a:p>
                  </a:txBody>
                  <a:tcPr/>
                </a:tc>
              </a:tr>
              <a:tr h="1123950">
                <a:tc>
                  <a:txBody>
                    <a:bodyPr/>
                    <a:lstStyle/>
                    <a:p>
                      <a:r>
                        <a:rPr lang="en-US" b="1" dirty="0" smtClean="0"/>
                        <a:t>Interactivity</a:t>
                      </a:r>
                      <a:endParaRPr lang="en-US" b="1" dirty="0"/>
                    </a:p>
                  </a:txBody>
                  <a:tcPr/>
                </a:tc>
                <a:tc>
                  <a:txBody>
                    <a:bodyPr/>
                    <a:lstStyle/>
                    <a:p>
                      <a:r>
                        <a:rPr lang="en-US" dirty="0" smtClean="0">
                          <a:latin typeface="Times New Roman"/>
                          <a:cs typeface="Times New Roman"/>
                        </a:rPr>
                        <a:t>No</a:t>
                      </a:r>
                      <a:r>
                        <a:rPr lang="en-US" baseline="0" dirty="0" smtClean="0">
                          <a:latin typeface="Times New Roman"/>
                          <a:cs typeface="Times New Roman"/>
                        </a:rPr>
                        <a:t> interactivity but it does have some sort in the form of direct links to social media sites such as twitter and </a:t>
                      </a:r>
                      <a:r>
                        <a:rPr lang="en-US" baseline="0" dirty="0" err="1" smtClean="0">
                          <a:latin typeface="Times New Roman"/>
                          <a:cs typeface="Times New Roman"/>
                        </a:rPr>
                        <a:t>linkedIn</a:t>
                      </a:r>
                      <a:endParaRPr lang="en-US" dirty="0">
                        <a:latin typeface="Times New Roman"/>
                        <a:cs typeface="Times New Roman"/>
                      </a:endParaRPr>
                    </a:p>
                  </a:txBody>
                  <a:tcPr/>
                </a:tc>
              </a:tr>
              <a:tr h="1123950">
                <a:tc>
                  <a:txBody>
                    <a:bodyPr/>
                    <a:lstStyle/>
                    <a:p>
                      <a:r>
                        <a:rPr lang="en-US" b="1" dirty="0" smtClean="0"/>
                        <a:t>Navigation</a:t>
                      </a:r>
                      <a:endParaRPr lang="en-US" b="1" dirty="0"/>
                    </a:p>
                  </a:txBody>
                  <a:tcPr/>
                </a:tc>
                <a:tc>
                  <a:txBody>
                    <a:bodyPr/>
                    <a:lstStyle/>
                    <a:p>
                      <a:r>
                        <a:rPr lang="en-US" dirty="0" smtClean="0"/>
                        <a:t>There</a:t>
                      </a:r>
                      <a:r>
                        <a:rPr lang="en-US" baseline="0" dirty="0" smtClean="0"/>
                        <a:t> is a top navigation bar and a navigation bar under the three boxes of featured work. The navigation bar should be made larger and more visible but is present always. Nice.</a:t>
                      </a:r>
                      <a:endParaRPr lang="en-US" dirty="0"/>
                    </a:p>
                  </a:txBody>
                  <a:tcPr/>
                </a:tc>
              </a:tr>
            </a:tbl>
          </a:graphicData>
        </a:graphic>
      </p:graphicFrame>
      <p:sp>
        <p:nvSpPr>
          <p:cNvPr id="4" name="TextBox 3"/>
          <p:cNvSpPr txBox="1"/>
          <p:nvPr/>
        </p:nvSpPr>
        <p:spPr>
          <a:xfrm>
            <a:off x="914400" y="6477000"/>
            <a:ext cx="4982191" cy="369332"/>
          </a:xfrm>
          <a:prstGeom prst="rect">
            <a:avLst/>
          </a:prstGeom>
          <a:noFill/>
        </p:spPr>
        <p:txBody>
          <a:bodyPr wrap="none" rtlCol="0">
            <a:spAutoFit/>
          </a:bodyPr>
          <a:lstStyle/>
          <a:p>
            <a:r>
              <a:rPr lang="en-US" dirty="0" smtClean="0"/>
              <a:t>Jamie Gregory; </a:t>
            </a:r>
            <a:r>
              <a:rPr lang="en-US" dirty="0" smtClean="0">
                <a:hlinkClick r:id="rId2"/>
              </a:rPr>
              <a:t>http://jamiegregory.co.uk</a:t>
            </a:r>
            <a:r>
              <a:rPr lang="en-US" dirty="0" smtClean="0">
                <a:hlinkClick r:id="rId2"/>
              </a:rPr>
              <a:t>/</a:t>
            </a:r>
            <a:r>
              <a:rPr lang="en-US" dirty="0" smtClean="0"/>
              <a:t>; 1/18/12</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Gallery</a:t>
            </a:r>
            <a:endParaRPr lang="en-US" dirty="0"/>
          </a:p>
        </p:txBody>
      </p:sp>
      <p:pic>
        <p:nvPicPr>
          <p:cNvPr id="4" name="Content Placeholder 3" descr="screen-capture-6.png"/>
          <p:cNvPicPr>
            <a:picLocks noGrp="1" noChangeAspect="1"/>
          </p:cNvPicPr>
          <p:nvPr>
            <p:ph idx="1"/>
          </p:nvPr>
        </p:nvPicPr>
        <p:blipFill>
          <a:blip r:embed="rId2"/>
          <a:srcRect t="-2392" b="-2392"/>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Featured Photo</a:t>
            </a:r>
            <a:endParaRPr lang="en-US" dirty="0"/>
          </a:p>
        </p:txBody>
      </p:sp>
      <p:pic>
        <p:nvPicPr>
          <p:cNvPr id="4" name="Content Placeholder 3" descr="ameliaBauer.png"/>
          <p:cNvPicPr>
            <a:picLocks noGrp="1" noChangeAspect="1"/>
          </p:cNvPicPr>
          <p:nvPr>
            <p:ph idx="1"/>
          </p:nvPr>
        </p:nvPicPr>
        <p:blipFill>
          <a:blip r:embed="rId2"/>
          <a:srcRect t="-3177" b="-3177"/>
          <a:stretch>
            <a:fillRect/>
          </a:stretch>
        </p:blipFill>
        <p:spPr>
          <a:xfrm>
            <a:off x="914400" y="1371600"/>
            <a:ext cx="7313613" cy="5105400"/>
          </a:xfr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Gallery</a:t>
            </a:r>
            <a:endParaRPr lang="en-US" dirty="0"/>
          </a:p>
        </p:txBody>
      </p:sp>
      <p:pic>
        <p:nvPicPr>
          <p:cNvPr id="4" name="Content Placeholder 3" descr="screen-capture-7.png"/>
          <p:cNvPicPr>
            <a:picLocks noGrp="1" noChangeAspect="1"/>
          </p:cNvPicPr>
          <p:nvPr>
            <p:ph idx="1"/>
          </p:nvPr>
        </p:nvPicPr>
        <p:blipFill>
          <a:blip r:embed="rId2"/>
          <a:srcRect t="-3124" b="-3124"/>
          <a:stretch>
            <a:fillRect/>
          </a:stretch>
        </p:blipFill>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Gallery</a:t>
            </a:r>
            <a:endParaRPr lang="en-US" dirty="0"/>
          </a:p>
        </p:txBody>
      </p:sp>
      <p:graphicFrame>
        <p:nvGraphicFramePr>
          <p:cNvPr id="3" name="Table 2"/>
          <p:cNvGraphicFramePr>
            <a:graphicFrameLocks noGrp="1"/>
          </p:cNvGraphicFramePr>
          <p:nvPr/>
        </p:nvGraphicFramePr>
        <p:xfrm>
          <a:off x="914400" y="1600200"/>
          <a:ext cx="7313612" cy="4495800"/>
        </p:xfrm>
        <a:graphic>
          <a:graphicData uri="http://schemas.openxmlformats.org/drawingml/2006/table">
            <a:tbl>
              <a:tblPr firstRow="1" bandRow="1">
                <a:tableStyleId>{69CF1AB2-1976-4502-BF36-3FF5EA218861}</a:tableStyleId>
              </a:tblPr>
              <a:tblGrid>
                <a:gridCol w="1905000"/>
                <a:gridCol w="5408612"/>
              </a:tblGrid>
              <a:tr h="1123950">
                <a:tc>
                  <a:txBody>
                    <a:bodyPr/>
                    <a:lstStyle/>
                    <a:p>
                      <a:r>
                        <a:rPr lang="en-US" dirty="0" smtClean="0"/>
                        <a:t>Brand</a:t>
                      </a:r>
                      <a:endParaRPr lang="en-US" dirty="0"/>
                    </a:p>
                  </a:txBody>
                  <a:tcPr/>
                </a:tc>
                <a:tc>
                  <a:txBody>
                    <a:bodyPr/>
                    <a:lstStyle/>
                    <a:p>
                      <a:r>
                        <a:rPr lang="en-US" sz="1200" b="0" i="1" dirty="0" smtClean="0">
                          <a:latin typeface="Times New Roman"/>
                          <a:cs typeface="Times New Roman"/>
                        </a:rPr>
                        <a:t>Brainy; </a:t>
                      </a:r>
                      <a:r>
                        <a:rPr lang="en-US" sz="1200" b="0" i="0" dirty="0" smtClean="0">
                          <a:latin typeface="Times New Roman"/>
                          <a:cs typeface="Times New Roman"/>
                        </a:rPr>
                        <a:t>claims specialty in UI design and shows a LOT of screenshots of </a:t>
                      </a:r>
                      <a:r>
                        <a:rPr lang="en-US" sz="1200" b="0" i="0" dirty="0" err="1" smtClean="0">
                          <a:latin typeface="Times New Roman"/>
                          <a:cs typeface="Times New Roman"/>
                        </a:rPr>
                        <a:t>Uis</a:t>
                      </a:r>
                      <a:r>
                        <a:rPr lang="en-US" sz="1200" b="0" i="0" dirty="0" smtClean="0">
                          <a:latin typeface="Times New Roman"/>
                          <a:cs typeface="Times New Roman"/>
                        </a:rPr>
                        <a:t>.</a:t>
                      </a:r>
                    </a:p>
                    <a:p>
                      <a:r>
                        <a:rPr lang="en-US" sz="1200" b="0" i="1" dirty="0" smtClean="0">
                          <a:latin typeface="Times New Roman"/>
                          <a:cs typeface="Times New Roman"/>
                        </a:rPr>
                        <a:t>Technical; </a:t>
                      </a:r>
                      <a:r>
                        <a:rPr lang="en-US" sz="1200" b="0" i="0" dirty="0" smtClean="0">
                          <a:latin typeface="Times New Roman"/>
                          <a:cs typeface="Times New Roman"/>
                        </a:rPr>
                        <a:t>goes</a:t>
                      </a:r>
                      <a:r>
                        <a:rPr lang="en-US" sz="1200" b="0" i="0" baseline="0" dirty="0" smtClean="0">
                          <a:latin typeface="Times New Roman"/>
                          <a:cs typeface="Times New Roman"/>
                        </a:rPr>
                        <a:t> right into description of other companies and interfaces designed</a:t>
                      </a:r>
                    </a:p>
                    <a:p>
                      <a:r>
                        <a:rPr lang="en-US" sz="1200" b="0" i="1" baseline="0" dirty="0" smtClean="0">
                          <a:latin typeface="Times New Roman"/>
                          <a:cs typeface="Times New Roman"/>
                        </a:rPr>
                        <a:t>Practical; </a:t>
                      </a:r>
                      <a:r>
                        <a:rPr lang="en-US" sz="1200" b="0" i="0" baseline="0" dirty="0" smtClean="0">
                          <a:latin typeface="Times New Roman"/>
                          <a:cs typeface="Times New Roman"/>
                        </a:rPr>
                        <a:t>by showing full sized screenshots from a personal computer, the entire interface can be shown, achieving a full bodied feel of what the designer can do</a:t>
                      </a:r>
                      <a:endParaRPr lang="en-US" sz="1200" b="0" i="1" dirty="0">
                        <a:latin typeface="Times New Roman"/>
                        <a:cs typeface="Times New Roman"/>
                      </a:endParaRPr>
                    </a:p>
                  </a:txBody>
                  <a:tcPr/>
                </a:tc>
              </a:tr>
              <a:tr h="1123950">
                <a:tc>
                  <a:txBody>
                    <a:bodyPr/>
                    <a:lstStyle/>
                    <a:p>
                      <a:r>
                        <a:rPr lang="en-US" b="1" dirty="0" smtClean="0"/>
                        <a:t>Functionality</a:t>
                      </a:r>
                      <a:endParaRPr lang="en-US" b="1" dirty="0"/>
                    </a:p>
                  </a:txBody>
                  <a:tcPr/>
                </a:tc>
                <a:tc>
                  <a:txBody>
                    <a:bodyPr/>
                    <a:lstStyle/>
                    <a:p>
                      <a:r>
                        <a:rPr lang="en-US" sz="1600" dirty="0" smtClean="0">
                          <a:latin typeface="Times New Roman"/>
                          <a:cs typeface="Times New Roman"/>
                        </a:rPr>
                        <a:t>Somewhat</a:t>
                      </a:r>
                      <a:r>
                        <a:rPr lang="en-US" sz="1600" baseline="0" dirty="0" smtClean="0">
                          <a:latin typeface="Times New Roman"/>
                          <a:cs typeface="Times New Roman"/>
                        </a:rPr>
                        <a:t> functional. Seems like a detail-oriented designer so the details are displayed nicely with each example of work but images are too large. Audience needs to scroll a lot of see most of work AND contact information.</a:t>
                      </a:r>
                      <a:endParaRPr lang="en-US" sz="1600" dirty="0">
                        <a:latin typeface="Times New Roman"/>
                        <a:cs typeface="Times New Roman"/>
                      </a:endParaRPr>
                    </a:p>
                  </a:txBody>
                  <a:tcPr/>
                </a:tc>
              </a:tr>
              <a:tr h="1123950">
                <a:tc>
                  <a:txBody>
                    <a:bodyPr/>
                    <a:lstStyle/>
                    <a:p>
                      <a:r>
                        <a:rPr lang="en-US" b="1" dirty="0" smtClean="0"/>
                        <a:t>Interactivity</a:t>
                      </a:r>
                      <a:endParaRPr lang="en-US" b="1" dirty="0"/>
                    </a:p>
                  </a:txBody>
                  <a:tcPr/>
                </a:tc>
                <a:tc>
                  <a:txBody>
                    <a:bodyPr/>
                    <a:lstStyle/>
                    <a:p>
                      <a:r>
                        <a:rPr lang="en-US" sz="1600" dirty="0" smtClean="0">
                          <a:latin typeface="Times New Roman"/>
                          <a:cs typeface="Times New Roman"/>
                        </a:rPr>
                        <a:t>Only interactivity</a:t>
                      </a:r>
                      <a:r>
                        <a:rPr lang="en-US" sz="1600" baseline="0" dirty="0" smtClean="0">
                          <a:latin typeface="Times New Roman"/>
                          <a:cs typeface="Times New Roman"/>
                        </a:rPr>
                        <a:t> is made when clicking on a link; a subtle button press animation. Needs more interactivity in the form of cover-flow to efficiently show large screenshots</a:t>
                      </a:r>
                      <a:endParaRPr lang="en-US" sz="1600" dirty="0">
                        <a:latin typeface="Times New Roman"/>
                        <a:cs typeface="Times New Roman"/>
                      </a:endParaRPr>
                    </a:p>
                  </a:txBody>
                  <a:tcPr/>
                </a:tc>
              </a:tr>
              <a:tr h="1123950">
                <a:tc>
                  <a:txBody>
                    <a:bodyPr/>
                    <a:lstStyle/>
                    <a:p>
                      <a:r>
                        <a:rPr lang="en-US" b="1" dirty="0" smtClean="0"/>
                        <a:t>Navigation</a:t>
                      </a:r>
                      <a:endParaRPr lang="en-US" b="1" dirty="0"/>
                    </a:p>
                  </a:txBody>
                  <a:tcPr/>
                </a:tc>
                <a:tc>
                  <a:txBody>
                    <a:bodyPr/>
                    <a:lstStyle/>
                    <a:p>
                      <a:r>
                        <a:rPr lang="en-US" dirty="0" smtClean="0"/>
                        <a:t>So-so. Navigation</a:t>
                      </a:r>
                      <a:r>
                        <a:rPr lang="en-US" baseline="0" dirty="0" smtClean="0"/>
                        <a:t> bar stays at the top when clicking around but need to scroll way down to find contact info</a:t>
                      </a:r>
                      <a:endParaRPr lang="en-US" dirty="0"/>
                    </a:p>
                  </a:txBody>
                  <a:tcPr/>
                </a:tc>
              </a:tr>
            </a:tbl>
          </a:graphicData>
        </a:graphic>
      </p:graphicFrame>
      <p:sp>
        <p:nvSpPr>
          <p:cNvPr id="4" name="TextBox 3"/>
          <p:cNvSpPr txBox="1"/>
          <p:nvPr/>
        </p:nvSpPr>
        <p:spPr>
          <a:xfrm>
            <a:off x="914400" y="6477000"/>
            <a:ext cx="5657581" cy="369332"/>
          </a:xfrm>
          <a:prstGeom prst="rect">
            <a:avLst/>
          </a:prstGeom>
          <a:noFill/>
        </p:spPr>
        <p:txBody>
          <a:bodyPr wrap="none" rtlCol="0">
            <a:spAutoFit/>
          </a:bodyPr>
          <a:lstStyle/>
          <a:p>
            <a:r>
              <a:rPr lang="en-US" dirty="0" smtClean="0"/>
              <a:t>Robbie Manson; </a:t>
            </a:r>
            <a:r>
              <a:rPr lang="en-US" dirty="0" smtClean="0">
                <a:hlinkClick r:id="rId2"/>
              </a:rPr>
              <a:t>http://www.robbiemanson.com</a:t>
            </a:r>
            <a:r>
              <a:rPr lang="en-US" dirty="0" smtClean="0">
                <a:hlinkClick r:id="rId2"/>
              </a:rPr>
              <a:t>/</a:t>
            </a:r>
            <a:r>
              <a:rPr lang="en-US" dirty="0" smtClean="0"/>
              <a:t>; 1/18/12</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Layout</a:t>
            </a:r>
            <a:endParaRPr lang="en-US" dirty="0"/>
          </a:p>
        </p:txBody>
      </p:sp>
      <p:pic>
        <p:nvPicPr>
          <p:cNvPr id="4" name="Content Placeholder 3" descr="3D.png"/>
          <p:cNvPicPr>
            <a:picLocks noGrp="1" noChangeAspect="1"/>
          </p:cNvPicPr>
          <p:nvPr>
            <p:ph idx="1"/>
          </p:nvPr>
        </p:nvPicPr>
        <p:blipFill>
          <a:blip r:embed="rId2"/>
          <a:srcRect t="-3162" b="-3162"/>
          <a:stretch>
            <a:fillRect/>
          </a:stretch>
        </p:blipFill>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Layout</a:t>
            </a:r>
            <a:endParaRPr lang="en-US" dirty="0"/>
          </a:p>
        </p:txBody>
      </p:sp>
      <p:graphicFrame>
        <p:nvGraphicFramePr>
          <p:cNvPr id="3" name="Table 2"/>
          <p:cNvGraphicFramePr>
            <a:graphicFrameLocks noGrp="1"/>
          </p:cNvGraphicFramePr>
          <p:nvPr/>
        </p:nvGraphicFramePr>
        <p:xfrm>
          <a:off x="914400" y="1600200"/>
          <a:ext cx="7313612" cy="4495800"/>
        </p:xfrm>
        <a:graphic>
          <a:graphicData uri="http://schemas.openxmlformats.org/drawingml/2006/table">
            <a:tbl>
              <a:tblPr firstRow="1" bandRow="1">
                <a:tableStyleId>{69CF1AB2-1976-4502-BF36-3FF5EA218861}</a:tableStyleId>
              </a:tblPr>
              <a:tblGrid>
                <a:gridCol w="1905000"/>
                <a:gridCol w="5408612"/>
              </a:tblGrid>
              <a:tr h="1123950">
                <a:tc>
                  <a:txBody>
                    <a:bodyPr/>
                    <a:lstStyle/>
                    <a:p>
                      <a:r>
                        <a:rPr lang="en-US" dirty="0" smtClean="0"/>
                        <a:t>Brand</a:t>
                      </a:r>
                      <a:endParaRPr lang="en-US" dirty="0"/>
                    </a:p>
                  </a:txBody>
                  <a:tcPr/>
                </a:tc>
                <a:tc>
                  <a:txBody>
                    <a:bodyPr/>
                    <a:lstStyle/>
                    <a:p>
                      <a:r>
                        <a:rPr lang="en-US" sz="1200" b="0" i="1" dirty="0" smtClean="0">
                          <a:latin typeface="Times New Roman"/>
                          <a:cs typeface="Times New Roman"/>
                        </a:rPr>
                        <a:t>Modern;</a:t>
                      </a:r>
                      <a:r>
                        <a:rPr lang="en-US" sz="1200" b="0" i="1" baseline="0" dirty="0" smtClean="0">
                          <a:latin typeface="Times New Roman"/>
                          <a:cs typeface="Times New Roman"/>
                        </a:rPr>
                        <a:t> </a:t>
                      </a:r>
                      <a:r>
                        <a:rPr lang="en-US" sz="1200" b="0" i="0" baseline="0" dirty="0" smtClean="0">
                          <a:latin typeface="Times New Roman"/>
                          <a:cs typeface="Times New Roman"/>
                        </a:rPr>
                        <a:t>this portfolio features a 3D display of screenshots</a:t>
                      </a:r>
                    </a:p>
                    <a:p>
                      <a:r>
                        <a:rPr lang="en-US" sz="1200" b="0" i="1" dirty="0" smtClean="0">
                          <a:latin typeface="Times New Roman"/>
                          <a:cs typeface="Times New Roman"/>
                        </a:rPr>
                        <a:t>Simple; </a:t>
                      </a:r>
                      <a:r>
                        <a:rPr lang="en-US" sz="1200" b="0" i="0" dirty="0" smtClean="0">
                          <a:latin typeface="Times New Roman"/>
                          <a:cs typeface="Times New Roman"/>
                        </a:rPr>
                        <a:t>two most important things on page seem</a:t>
                      </a:r>
                      <a:r>
                        <a:rPr lang="en-US" sz="1200" b="0" i="0" baseline="0" dirty="0" smtClean="0">
                          <a:latin typeface="Times New Roman"/>
                          <a:cs typeface="Times New Roman"/>
                        </a:rPr>
                        <a:t> only to be the screenshots and the title</a:t>
                      </a:r>
                    </a:p>
                    <a:p>
                      <a:r>
                        <a:rPr lang="en-US" sz="1200" b="0" i="1" baseline="0" dirty="0" smtClean="0">
                          <a:latin typeface="Times New Roman"/>
                          <a:cs typeface="Times New Roman"/>
                        </a:rPr>
                        <a:t>Professional</a:t>
                      </a:r>
                      <a:r>
                        <a:rPr lang="en-US" sz="1200" b="0" i="0" baseline="0" dirty="0" smtClean="0">
                          <a:latin typeface="Times New Roman"/>
                          <a:cs typeface="Times New Roman"/>
                        </a:rPr>
                        <a:t>; includes an explicit “what I do” and “why hire me” sections below the fold. This portfolios gets straight to the point and does not bother to embellish.</a:t>
                      </a:r>
                      <a:endParaRPr lang="en-US" sz="1200" b="0" i="1" dirty="0">
                        <a:latin typeface="Times New Roman"/>
                        <a:cs typeface="Times New Roman"/>
                      </a:endParaRPr>
                    </a:p>
                  </a:txBody>
                  <a:tcPr/>
                </a:tc>
              </a:tr>
              <a:tr h="1123950">
                <a:tc>
                  <a:txBody>
                    <a:bodyPr/>
                    <a:lstStyle/>
                    <a:p>
                      <a:r>
                        <a:rPr lang="en-US" b="1" dirty="0" smtClean="0"/>
                        <a:t>Functionality</a:t>
                      </a:r>
                      <a:endParaRPr lang="en-US" b="1" dirty="0"/>
                    </a:p>
                  </a:txBody>
                  <a:tcPr/>
                </a:tc>
                <a:tc>
                  <a:txBody>
                    <a:bodyPr/>
                    <a:lstStyle/>
                    <a:p>
                      <a:r>
                        <a:rPr lang="en-US" sz="1600" dirty="0" smtClean="0">
                          <a:latin typeface="Times New Roman"/>
                          <a:cs typeface="Times New Roman"/>
                        </a:rPr>
                        <a:t>The designer could have made the large</a:t>
                      </a:r>
                      <a:r>
                        <a:rPr lang="en-US" sz="1600" baseline="0" dirty="0" smtClean="0">
                          <a:latin typeface="Times New Roman"/>
                          <a:cs typeface="Times New Roman"/>
                        </a:rPr>
                        <a:t> font smaller to include more important text at the bottom move up and maybe over the fold. Links are all clear. Somewhat functional</a:t>
                      </a:r>
                      <a:endParaRPr lang="en-US" sz="1600" dirty="0">
                        <a:latin typeface="Times New Roman"/>
                        <a:cs typeface="Times New Roman"/>
                      </a:endParaRPr>
                    </a:p>
                  </a:txBody>
                  <a:tcPr/>
                </a:tc>
              </a:tr>
              <a:tr h="1123950">
                <a:tc>
                  <a:txBody>
                    <a:bodyPr/>
                    <a:lstStyle/>
                    <a:p>
                      <a:r>
                        <a:rPr lang="en-US" b="1" dirty="0" smtClean="0"/>
                        <a:t>Interactivity</a:t>
                      </a:r>
                      <a:endParaRPr lang="en-US" b="1" dirty="0"/>
                    </a:p>
                  </a:txBody>
                  <a:tcPr/>
                </a:tc>
                <a:tc>
                  <a:txBody>
                    <a:bodyPr/>
                    <a:lstStyle/>
                    <a:p>
                      <a:r>
                        <a:rPr lang="en-US" dirty="0" smtClean="0">
                          <a:latin typeface="Times New Roman"/>
                          <a:cs typeface="Times New Roman"/>
                        </a:rPr>
                        <a:t>No interactivity in the portfolio. I should have chosen more interactive portfolios. Only links to recent articles</a:t>
                      </a:r>
                      <a:r>
                        <a:rPr lang="en-US" baseline="0" dirty="0" smtClean="0">
                          <a:latin typeface="Times New Roman"/>
                          <a:cs typeface="Times New Roman"/>
                        </a:rPr>
                        <a:t> and navigation seem to involve the user here.</a:t>
                      </a:r>
                      <a:endParaRPr lang="en-US" dirty="0">
                        <a:latin typeface="Times New Roman"/>
                        <a:cs typeface="Times New Roman"/>
                      </a:endParaRPr>
                    </a:p>
                  </a:txBody>
                  <a:tcPr/>
                </a:tc>
              </a:tr>
              <a:tr h="1123950">
                <a:tc>
                  <a:txBody>
                    <a:bodyPr/>
                    <a:lstStyle/>
                    <a:p>
                      <a:r>
                        <a:rPr lang="en-US" b="1" dirty="0" smtClean="0"/>
                        <a:t>Navigation</a:t>
                      </a:r>
                      <a:endParaRPr lang="en-US" b="1" dirty="0"/>
                    </a:p>
                  </a:txBody>
                  <a:tcPr/>
                </a:tc>
                <a:tc>
                  <a:txBody>
                    <a:bodyPr/>
                    <a:lstStyle/>
                    <a:p>
                      <a:r>
                        <a:rPr lang="en-US" dirty="0" smtClean="0"/>
                        <a:t>Very nice use of a fixed top</a:t>
                      </a:r>
                      <a:r>
                        <a:rPr lang="en-US" baseline="0" dirty="0" smtClean="0"/>
                        <a:t> navigation bar since there is information under the fold that contain useful links. Very good.</a:t>
                      </a:r>
                      <a:endParaRPr lang="en-US" dirty="0"/>
                    </a:p>
                  </a:txBody>
                  <a:tcPr/>
                </a:tc>
              </a:tr>
            </a:tbl>
          </a:graphicData>
        </a:graphic>
      </p:graphicFrame>
      <p:sp>
        <p:nvSpPr>
          <p:cNvPr id="4" name="TextBox 3"/>
          <p:cNvSpPr txBox="1"/>
          <p:nvPr/>
        </p:nvSpPr>
        <p:spPr>
          <a:xfrm>
            <a:off x="914400" y="6400800"/>
            <a:ext cx="4468704" cy="369332"/>
          </a:xfrm>
          <a:prstGeom prst="rect">
            <a:avLst/>
          </a:prstGeom>
          <a:noFill/>
        </p:spPr>
        <p:txBody>
          <a:bodyPr wrap="none" rtlCol="0">
            <a:spAutoFit/>
          </a:bodyPr>
          <a:lstStyle/>
          <a:p>
            <a:r>
              <a:rPr lang="en-US" dirty="0" smtClean="0"/>
              <a:t>Luke Larson; </a:t>
            </a:r>
            <a:r>
              <a:rPr lang="en-US" dirty="0" smtClean="0">
                <a:hlinkClick r:id="rId2"/>
              </a:rPr>
              <a:t>http://lukelarsen.com</a:t>
            </a:r>
            <a:r>
              <a:rPr lang="en-US" dirty="0" smtClean="0">
                <a:hlinkClick r:id="rId2"/>
              </a:rPr>
              <a:t>/</a:t>
            </a:r>
            <a:r>
              <a:rPr lang="en-US" dirty="0" smtClean="0"/>
              <a:t>; 1/19/12</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Featured Photo</a:t>
            </a:r>
            <a:endParaRPr lang="en-US" dirty="0"/>
          </a:p>
        </p:txBody>
      </p:sp>
      <p:graphicFrame>
        <p:nvGraphicFramePr>
          <p:cNvPr id="3" name="Table 2"/>
          <p:cNvGraphicFramePr>
            <a:graphicFrameLocks noGrp="1"/>
          </p:cNvGraphicFramePr>
          <p:nvPr/>
        </p:nvGraphicFramePr>
        <p:xfrm>
          <a:off x="914400" y="1600200"/>
          <a:ext cx="7313612" cy="4495800"/>
        </p:xfrm>
        <a:graphic>
          <a:graphicData uri="http://schemas.openxmlformats.org/drawingml/2006/table">
            <a:tbl>
              <a:tblPr firstRow="1" bandRow="1">
                <a:tableStyleId>{69CF1AB2-1976-4502-BF36-3FF5EA218861}</a:tableStyleId>
              </a:tblPr>
              <a:tblGrid>
                <a:gridCol w="1905000"/>
                <a:gridCol w="5408612"/>
              </a:tblGrid>
              <a:tr h="1123950">
                <a:tc>
                  <a:txBody>
                    <a:bodyPr/>
                    <a:lstStyle/>
                    <a:p>
                      <a:r>
                        <a:rPr lang="en-US" dirty="0" smtClean="0"/>
                        <a:t>Brand</a:t>
                      </a:r>
                      <a:endParaRPr lang="en-US" dirty="0"/>
                    </a:p>
                  </a:txBody>
                  <a:tcPr/>
                </a:tc>
                <a:tc>
                  <a:txBody>
                    <a:bodyPr/>
                    <a:lstStyle/>
                    <a:p>
                      <a:r>
                        <a:rPr lang="en-US" sz="1400" b="0" i="1" dirty="0" smtClean="0">
                          <a:latin typeface="Times New Roman"/>
                          <a:cs typeface="Times New Roman"/>
                        </a:rPr>
                        <a:t>Minimalistic; </a:t>
                      </a:r>
                      <a:r>
                        <a:rPr lang="en-US" sz="1400" b="0" i="0" dirty="0" smtClean="0">
                          <a:latin typeface="Times New Roman"/>
                          <a:cs typeface="Times New Roman"/>
                        </a:rPr>
                        <a:t>simple</a:t>
                      </a:r>
                      <a:r>
                        <a:rPr lang="en-US" sz="1400" b="0" i="0" baseline="0" dirty="0" smtClean="0">
                          <a:latin typeface="Times New Roman"/>
                          <a:cs typeface="Times New Roman"/>
                        </a:rPr>
                        <a:t> web page, plain text. Less is more?</a:t>
                      </a:r>
                    </a:p>
                    <a:p>
                      <a:r>
                        <a:rPr lang="en-US" sz="1400" b="0" i="1" dirty="0" smtClean="0">
                          <a:latin typeface="Times New Roman"/>
                          <a:cs typeface="Times New Roman"/>
                        </a:rPr>
                        <a:t>Professional; </a:t>
                      </a:r>
                      <a:r>
                        <a:rPr lang="en-US" sz="1400" b="0" i="0" dirty="0" smtClean="0">
                          <a:latin typeface="Times New Roman"/>
                          <a:cs typeface="Times New Roman"/>
                        </a:rPr>
                        <a:t>There is not much flair,</a:t>
                      </a:r>
                      <a:r>
                        <a:rPr lang="en-US" sz="1400" b="0" i="0" baseline="0" dirty="0" smtClean="0">
                          <a:latin typeface="Times New Roman"/>
                          <a:cs typeface="Times New Roman"/>
                        </a:rPr>
                        <a:t> all the flair comes from the art displayed</a:t>
                      </a:r>
                    </a:p>
                    <a:p>
                      <a:r>
                        <a:rPr lang="en-US" sz="1400" b="0" i="1" dirty="0" smtClean="0">
                          <a:latin typeface="Times New Roman"/>
                          <a:cs typeface="Times New Roman"/>
                        </a:rPr>
                        <a:t>Stark;</a:t>
                      </a:r>
                      <a:r>
                        <a:rPr lang="en-US" sz="1400" b="0" i="1" baseline="0" dirty="0" smtClean="0">
                          <a:latin typeface="Times New Roman"/>
                          <a:cs typeface="Times New Roman"/>
                        </a:rPr>
                        <a:t> </a:t>
                      </a:r>
                      <a:r>
                        <a:rPr lang="en-US" sz="1400" b="0" i="0" baseline="0" dirty="0" smtClean="0">
                          <a:latin typeface="Times New Roman"/>
                          <a:cs typeface="Times New Roman"/>
                        </a:rPr>
                        <a:t>lacks flair but it contrasts hard with the art displayed.</a:t>
                      </a:r>
                      <a:endParaRPr lang="en-US" sz="1400" b="0" i="1" dirty="0">
                        <a:latin typeface="Times New Roman"/>
                        <a:cs typeface="Times New Roman"/>
                      </a:endParaRPr>
                    </a:p>
                  </a:txBody>
                  <a:tcPr/>
                </a:tc>
              </a:tr>
              <a:tr h="1123950">
                <a:tc>
                  <a:txBody>
                    <a:bodyPr/>
                    <a:lstStyle/>
                    <a:p>
                      <a:r>
                        <a:rPr lang="en-US" b="1" dirty="0" smtClean="0"/>
                        <a:t>Functionality</a:t>
                      </a:r>
                      <a:endParaRPr lang="en-US" b="1" dirty="0"/>
                    </a:p>
                  </a:txBody>
                  <a:tcPr/>
                </a:tc>
                <a:tc>
                  <a:txBody>
                    <a:bodyPr/>
                    <a:lstStyle/>
                    <a:p>
                      <a:r>
                        <a:rPr lang="en-US" sz="1400" dirty="0" smtClean="0">
                          <a:latin typeface="Times New Roman"/>
                          <a:cs typeface="Times New Roman"/>
                        </a:rPr>
                        <a:t>This portfolio</a:t>
                      </a:r>
                      <a:r>
                        <a:rPr lang="en-US" sz="1400" baseline="0" dirty="0" smtClean="0">
                          <a:latin typeface="Times New Roman"/>
                          <a:cs typeface="Times New Roman"/>
                        </a:rPr>
                        <a:t> effectively shows off the pieces of art. The only clickable links are links to different designs and projects on the left of the site. Most of screen real estate is taken up by the featured photo</a:t>
                      </a:r>
                      <a:endParaRPr lang="en-US" sz="1400" dirty="0">
                        <a:latin typeface="Times New Roman"/>
                        <a:cs typeface="Times New Roman"/>
                      </a:endParaRPr>
                    </a:p>
                  </a:txBody>
                  <a:tcPr/>
                </a:tc>
              </a:tr>
              <a:tr h="1123950">
                <a:tc>
                  <a:txBody>
                    <a:bodyPr/>
                    <a:lstStyle/>
                    <a:p>
                      <a:r>
                        <a:rPr lang="en-US" b="1" dirty="0" smtClean="0"/>
                        <a:t>Interactivity</a:t>
                      </a:r>
                      <a:endParaRPr lang="en-US" b="1" dirty="0"/>
                    </a:p>
                  </a:txBody>
                  <a:tcPr/>
                </a:tc>
                <a:tc>
                  <a:txBody>
                    <a:bodyPr/>
                    <a:lstStyle/>
                    <a:p>
                      <a:r>
                        <a:rPr lang="en-US" dirty="0" smtClean="0"/>
                        <a:t>There is almost zero interactivity on this web portfolio</a:t>
                      </a:r>
                      <a:r>
                        <a:rPr lang="en-US" baseline="0" dirty="0" smtClean="0"/>
                        <a:t> save for simple navigation buttons</a:t>
                      </a:r>
                      <a:endParaRPr lang="en-US" dirty="0"/>
                    </a:p>
                  </a:txBody>
                  <a:tcPr/>
                </a:tc>
              </a:tr>
              <a:tr h="1123950">
                <a:tc>
                  <a:txBody>
                    <a:bodyPr/>
                    <a:lstStyle/>
                    <a:p>
                      <a:r>
                        <a:rPr lang="en-US" b="1" dirty="0" smtClean="0"/>
                        <a:t>Navigation</a:t>
                      </a:r>
                      <a:endParaRPr lang="en-US" b="1" dirty="0"/>
                    </a:p>
                  </a:txBody>
                  <a:tcPr/>
                </a:tc>
                <a:tc>
                  <a:txBody>
                    <a:bodyPr/>
                    <a:lstStyle/>
                    <a:p>
                      <a:r>
                        <a:rPr lang="en-US" dirty="0" smtClean="0"/>
                        <a:t>There</a:t>
                      </a:r>
                      <a:r>
                        <a:rPr lang="en-US" baseline="0" dirty="0" smtClean="0"/>
                        <a:t> is a fixed sidebar on the left-hand side that stays on while searching this portfolio. Excellent navigation between photos.</a:t>
                      </a:r>
                      <a:endParaRPr lang="en-US" dirty="0"/>
                    </a:p>
                  </a:txBody>
                  <a:tcPr/>
                </a:tc>
              </a:tr>
            </a:tbl>
          </a:graphicData>
        </a:graphic>
      </p:graphicFrame>
      <p:sp>
        <p:nvSpPr>
          <p:cNvPr id="6" name="TextBox 5"/>
          <p:cNvSpPr txBox="1"/>
          <p:nvPr/>
        </p:nvSpPr>
        <p:spPr>
          <a:xfrm>
            <a:off x="914400" y="6400800"/>
            <a:ext cx="4447739" cy="369332"/>
          </a:xfrm>
          <a:prstGeom prst="rect">
            <a:avLst/>
          </a:prstGeom>
          <a:noFill/>
        </p:spPr>
        <p:txBody>
          <a:bodyPr wrap="none" rtlCol="0">
            <a:spAutoFit/>
          </a:bodyPr>
          <a:lstStyle/>
          <a:p>
            <a:r>
              <a:rPr lang="en-US" dirty="0" smtClean="0"/>
              <a:t>Amelia </a:t>
            </a:r>
            <a:r>
              <a:rPr lang="en-US" dirty="0" smtClean="0"/>
              <a:t>B</a:t>
            </a:r>
            <a:r>
              <a:rPr lang="en-US" dirty="0" smtClean="0"/>
              <a:t>auer; </a:t>
            </a:r>
            <a:r>
              <a:rPr lang="en-US" dirty="0" err="1" smtClean="0"/>
              <a:t>www.ameliabauer.com</a:t>
            </a:r>
            <a:r>
              <a:rPr lang="en-US" dirty="0" smtClean="0"/>
              <a:t>; 1/17/12</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Headline and Gallery</a:t>
            </a:r>
            <a:endParaRPr lang="en-US" dirty="0"/>
          </a:p>
        </p:txBody>
      </p:sp>
      <p:pic>
        <p:nvPicPr>
          <p:cNvPr id="4" name="Content Placeholder 3" descr="spoongraphics.png"/>
          <p:cNvPicPr>
            <a:picLocks noGrp="1" noChangeAspect="1"/>
          </p:cNvPicPr>
          <p:nvPr>
            <p:ph idx="1"/>
          </p:nvPr>
        </p:nvPicPr>
        <p:blipFill>
          <a:blip r:embed="rId2"/>
          <a:srcRect t="-1844" b="-1844"/>
          <a:stretch>
            <a:fillRect/>
          </a:stretch>
        </p:blipFill>
        <p:spPr>
          <a:xfrm>
            <a:off x="914400" y="1371600"/>
            <a:ext cx="7313613" cy="4648200"/>
          </a:xfr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Headline and Gallery</a:t>
            </a:r>
            <a:endParaRPr lang="en-US" dirty="0"/>
          </a:p>
        </p:txBody>
      </p:sp>
      <p:graphicFrame>
        <p:nvGraphicFramePr>
          <p:cNvPr id="3" name="Table 2"/>
          <p:cNvGraphicFramePr>
            <a:graphicFrameLocks noGrp="1"/>
          </p:cNvGraphicFramePr>
          <p:nvPr/>
        </p:nvGraphicFramePr>
        <p:xfrm>
          <a:off x="914400" y="1600200"/>
          <a:ext cx="7313612" cy="4495800"/>
        </p:xfrm>
        <a:graphic>
          <a:graphicData uri="http://schemas.openxmlformats.org/drawingml/2006/table">
            <a:tbl>
              <a:tblPr firstRow="1" bandRow="1">
                <a:tableStyleId>{69CF1AB2-1976-4502-BF36-3FF5EA218861}</a:tableStyleId>
              </a:tblPr>
              <a:tblGrid>
                <a:gridCol w="1905000"/>
                <a:gridCol w="5408612"/>
              </a:tblGrid>
              <a:tr h="1123950">
                <a:tc>
                  <a:txBody>
                    <a:bodyPr/>
                    <a:lstStyle/>
                    <a:p>
                      <a:r>
                        <a:rPr lang="en-US" dirty="0" smtClean="0"/>
                        <a:t>Brand</a:t>
                      </a:r>
                      <a:endParaRPr lang="en-US" dirty="0"/>
                    </a:p>
                  </a:txBody>
                  <a:tcPr/>
                </a:tc>
                <a:tc>
                  <a:txBody>
                    <a:bodyPr/>
                    <a:lstStyle/>
                    <a:p>
                      <a:r>
                        <a:rPr lang="en-US" sz="1200" b="0" i="1" dirty="0" smtClean="0">
                          <a:latin typeface="Times New Roman"/>
                          <a:cs typeface="Times New Roman"/>
                        </a:rPr>
                        <a:t>Fun; </a:t>
                      </a:r>
                      <a:r>
                        <a:rPr lang="en-US" sz="1200" b="0" i="0" dirty="0" smtClean="0">
                          <a:latin typeface="Times New Roman"/>
                          <a:cs typeface="Times New Roman"/>
                        </a:rPr>
                        <a:t>almost</a:t>
                      </a:r>
                      <a:r>
                        <a:rPr lang="en-US" sz="1200" b="0" i="0" baseline="0" dirty="0" smtClean="0">
                          <a:latin typeface="Times New Roman"/>
                          <a:cs typeface="Times New Roman"/>
                        </a:rPr>
                        <a:t> every design on display has a very colorful, splash to it</a:t>
                      </a:r>
                    </a:p>
                    <a:p>
                      <a:r>
                        <a:rPr lang="en-US" sz="1200" b="0" i="1" dirty="0" smtClean="0">
                          <a:latin typeface="Times New Roman"/>
                          <a:cs typeface="Times New Roman"/>
                        </a:rPr>
                        <a:t>Childish; </a:t>
                      </a:r>
                      <a:r>
                        <a:rPr lang="en-US" sz="1200" b="0" i="0" dirty="0" smtClean="0">
                          <a:latin typeface="Times New Roman"/>
                          <a:cs typeface="Times New Roman"/>
                        </a:rPr>
                        <a:t>very cartoony in the designs</a:t>
                      </a:r>
                    </a:p>
                    <a:p>
                      <a:r>
                        <a:rPr lang="en-US" sz="1200" b="0" i="1" dirty="0" smtClean="0">
                          <a:latin typeface="Times New Roman"/>
                          <a:cs typeface="Times New Roman"/>
                        </a:rPr>
                        <a:t>Efficient; </a:t>
                      </a:r>
                      <a:r>
                        <a:rPr lang="en-US" sz="1200" b="0" i="0" dirty="0" smtClean="0">
                          <a:latin typeface="Times New Roman"/>
                          <a:cs typeface="Times New Roman"/>
                        </a:rPr>
                        <a:t>the</a:t>
                      </a:r>
                      <a:r>
                        <a:rPr lang="en-US" sz="1200" b="0" i="0" baseline="0" dirty="0" smtClean="0">
                          <a:latin typeface="Times New Roman"/>
                          <a:cs typeface="Times New Roman"/>
                        </a:rPr>
                        <a:t> way the designs are presented gives me an impression that this portfolio wants to show a lot of designs with very little space</a:t>
                      </a:r>
                      <a:endParaRPr lang="en-US" sz="1200" b="0" i="1" dirty="0">
                        <a:latin typeface="Times New Roman"/>
                        <a:cs typeface="Times New Roman"/>
                      </a:endParaRPr>
                    </a:p>
                  </a:txBody>
                  <a:tcPr/>
                </a:tc>
              </a:tr>
              <a:tr h="1123950">
                <a:tc>
                  <a:txBody>
                    <a:bodyPr/>
                    <a:lstStyle/>
                    <a:p>
                      <a:r>
                        <a:rPr lang="en-US" b="1" dirty="0" smtClean="0"/>
                        <a:t>Functionality</a:t>
                      </a:r>
                      <a:endParaRPr lang="en-US" b="1" dirty="0"/>
                    </a:p>
                  </a:txBody>
                  <a:tcPr/>
                </a:tc>
                <a:tc>
                  <a:txBody>
                    <a:bodyPr/>
                    <a:lstStyle/>
                    <a:p>
                      <a:r>
                        <a:rPr lang="en-US" sz="1400" dirty="0" smtClean="0">
                          <a:latin typeface="Times New Roman"/>
                          <a:cs typeface="Times New Roman"/>
                        </a:rPr>
                        <a:t>The gallery style</a:t>
                      </a:r>
                      <a:r>
                        <a:rPr lang="en-US" sz="1400" baseline="0" dirty="0" smtClean="0">
                          <a:latin typeface="Times New Roman"/>
                          <a:cs typeface="Times New Roman"/>
                        </a:rPr>
                        <a:t> of this portfolio has high functionality to it, effectively showing off most of the designs and logos from mid sized thumbnails laid out in a grid</a:t>
                      </a:r>
                      <a:endParaRPr lang="en-US" sz="1400" dirty="0">
                        <a:latin typeface="Times New Roman"/>
                        <a:cs typeface="Times New Roman"/>
                      </a:endParaRPr>
                    </a:p>
                  </a:txBody>
                  <a:tcPr/>
                </a:tc>
              </a:tr>
              <a:tr h="1123950">
                <a:tc>
                  <a:txBody>
                    <a:bodyPr/>
                    <a:lstStyle/>
                    <a:p>
                      <a:r>
                        <a:rPr lang="en-US" b="1" dirty="0" smtClean="0"/>
                        <a:t>Interactivity</a:t>
                      </a:r>
                      <a:endParaRPr lang="en-US" b="1" dirty="0"/>
                    </a:p>
                  </a:txBody>
                  <a:tcPr/>
                </a:tc>
                <a:tc>
                  <a:txBody>
                    <a:bodyPr/>
                    <a:lstStyle/>
                    <a:p>
                      <a:r>
                        <a:rPr lang="en-US" dirty="0" smtClean="0"/>
                        <a:t>Not much interactivity.</a:t>
                      </a:r>
                      <a:r>
                        <a:rPr lang="en-US" baseline="0" dirty="0" smtClean="0"/>
                        <a:t> Once you click one of the thumbnails in the gallery, only an enlarged screenshot appears. Only changing links upon hovering mouse</a:t>
                      </a:r>
                      <a:endParaRPr lang="en-US" dirty="0"/>
                    </a:p>
                  </a:txBody>
                  <a:tcPr/>
                </a:tc>
              </a:tr>
              <a:tr h="1123950">
                <a:tc>
                  <a:txBody>
                    <a:bodyPr/>
                    <a:lstStyle/>
                    <a:p>
                      <a:r>
                        <a:rPr lang="en-US" b="1" dirty="0" smtClean="0"/>
                        <a:t>Navigation</a:t>
                      </a:r>
                      <a:endParaRPr lang="en-US" b="1" dirty="0"/>
                    </a:p>
                  </a:txBody>
                  <a:tcPr/>
                </a:tc>
                <a:tc>
                  <a:txBody>
                    <a:bodyPr/>
                    <a:lstStyle/>
                    <a:p>
                      <a:r>
                        <a:rPr lang="en-US" dirty="0" smtClean="0"/>
                        <a:t>Very straightforward. Does not contain</a:t>
                      </a:r>
                      <a:r>
                        <a:rPr lang="en-US" baseline="0" dirty="0" smtClean="0"/>
                        <a:t> any portfolio navigation besides a standard navigation bar at the top of the site</a:t>
                      </a:r>
                      <a:endParaRPr lang="en-US" dirty="0"/>
                    </a:p>
                  </a:txBody>
                  <a:tcPr/>
                </a:tc>
              </a:tr>
            </a:tbl>
          </a:graphicData>
        </a:graphic>
      </p:graphicFrame>
      <p:sp>
        <p:nvSpPr>
          <p:cNvPr id="4" name="TextBox 3"/>
          <p:cNvSpPr txBox="1"/>
          <p:nvPr/>
        </p:nvSpPr>
        <p:spPr>
          <a:xfrm>
            <a:off x="914400" y="6400800"/>
            <a:ext cx="7066808" cy="369332"/>
          </a:xfrm>
          <a:prstGeom prst="rect">
            <a:avLst/>
          </a:prstGeom>
          <a:noFill/>
        </p:spPr>
        <p:txBody>
          <a:bodyPr wrap="none" rtlCol="0">
            <a:spAutoFit/>
          </a:bodyPr>
          <a:lstStyle/>
          <a:p>
            <a:r>
              <a:rPr lang="en-US" dirty="0" smtClean="0"/>
              <a:t>Spoon Graphics; </a:t>
            </a:r>
            <a:r>
              <a:rPr lang="en-US" dirty="0" smtClean="0">
                <a:hlinkClick r:id="rId2"/>
              </a:rPr>
              <a:t>http://www.spoongraphics.co.uk/portfolio.</a:t>
            </a:r>
            <a:r>
              <a:rPr lang="en-US" dirty="0" smtClean="0">
                <a:hlinkClick r:id="rId2"/>
              </a:rPr>
              <a:t>html</a:t>
            </a:r>
            <a:r>
              <a:rPr lang="en-US" dirty="0" smtClean="0"/>
              <a:t>; 1/17/12</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Grid</a:t>
            </a:r>
            <a:endParaRPr lang="en-US" dirty="0"/>
          </a:p>
        </p:txBody>
      </p:sp>
      <p:pic>
        <p:nvPicPr>
          <p:cNvPr id="4" name="Content Placeholder 3" descr="studio7designs1.png"/>
          <p:cNvPicPr>
            <a:picLocks noGrp="1" noChangeAspect="1"/>
          </p:cNvPicPr>
          <p:nvPr>
            <p:ph idx="1"/>
          </p:nvPr>
        </p:nvPicPr>
        <p:blipFill>
          <a:blip r:embed="rId2"/>
          <a:srcRect l="-9146" r="-9146"/>
          <a:stretch>
            <a:fillRect/>
          </a:stretch>
        </p:blipFill>
        <p:spPr>
          <a:xfrm>
            <a:off x="762000" y="1650618"/>
            <a:ext cx="7466013" cy="4140582"/>
          </a:xfr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Grid</a:t>
            </a:r>
            <a:endParaRPr lang="en-US" dirty="0"/>
          </a:p>
        </p:txBody>
      </p:sp>
      <p:pic>
        <p:nvPicPr>
          <p:cNvPr id="4" name="Content Placeholder 3" descr="studio7designs2.png"/>
          <p:cNvPicPr>
            <a:picLocks noGrp="1" noChangeAspect="1"/>
          </p:cNvPicPr>
          <p:nvPr>
            <p:ph idx="1"/>
          </p:nvPr>
        </p:nvPicPr>
        <p:blipFill>
          <a:blip r:embed="rId2"/>
          <a:srcRect l="-9056" r="-9056"/>
          <a:stretch>
            <a:fillRect/>
          </a:stretch>
        </p:blipFill>
        <p:spPr/>
      </p:pic>
      <p:sp>
        <p:nvSpPr>
          <p:cNvPr id="6" name="TextBox 5"/>
          <p:cNvSpPr txBox="1"/>
          <p:nvPr/>
        </p:nvSpPr>
        <p:spPr>
          <a:xfrm>
            <a:off x="1219200" y="6216134"/>
            <a:ext cx="5623204" cy="369332"/>
          </a:xfrm>
          <a:prstGeom prst="rect">
            <a:avLst/>
          </a:prstGeom>
          <a:noFill/>
        </p:spPr>
        <p:txBody>
          <a:bodyPr wrap="none" rtlCol="0">
            <a:spAutoFit/>
          </a:bodyPr>
          <a:lstStyle/>
          <a:p>
            <a:r>
              <a:rPr lang="en-US" dirty="0" smtClean="0"/>
              <a:t>*additional screenshot to show more of portfolio-power grid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Grid</a:t>
            </a:r>
            <a:endParaRPr lang="en-US" dirty="0"/>
          </a:p>
        </p:txBody>
      </p:sp>
      <p:graphicFrame>
        <p:nvGraphicFramePr>
          <p:cNvPr id="3" name="Table 2"/>
          <p:cNvGraphicFramePr>
            <a:graphicFrameLocks noGrp="1"/>
          </p:cNvGraphicFramePr>
          <p:nvPr/>
        </p:nvGraphicFramePr>
        <p:xfrm>
          <a:off x="914400" y="1600200"/>
          <a:ext cx="7313612" cy="4610100"/>
        </p:xfrm>
        <a:graphic>
          <a:graphicData uri="http://schemas.openxmlformats.org/drawingml/2006/table">
            <a:tbl>
              <a:tblPr firstRow="1" bandRow="1">
                <a:tableStyleId>{69CF1AB2-1976-4502-BF36-3FF5EA218861}</a:tableStyleId>
              </a:tblPr>
              <a:tblGrid>
                <a:gridCol w="1905000"/>
                <a:gridCol w="5408612"/>
              </a:tblGrid>
              <a:tr h="1219200">
                <a:tc>
                  <a:txBody>
                    <a:bodyPr/>
                    <a:lstStyle/>
                    <a:p>
                      <a:r>
                        <a:rPr lang="en-US" dirty="0" smtClean="0"/>
                        <a:t>Brand</a:t>
                      </a:r>
                      <a:endParaRPr lang="en-US" dirty="0"/>
                    </a:p>
                  </a:txBody>
                  <a:tcPr/>
                </a:tc>
                <a:tc>
                  <a:txBody>
                    <a:bodyPr/>
                    <a:lstStyle/>
                    <a:p>
                      <a:r>
                        <a:rPr lang="en-US" sz="1200" b="0" i="1" dirty="0" smtClean="0">
                          <a:latin typeface="Times New Roman"/>
                          <a:cs typeface="Times New Roman"/>
                        </a:rPr>
                        <a:t>Worldly; </a:t>
                      </a:r>
                      <a:r>
                        <a:rPr lang="en-US" sz="1200" b="0" i="0" dirty="0" smtClean="0">
                          <a:latin typeface="Times New Roman"/>
                          <a:cs typeface="Times New Roman"/>
                        </a:rPr>
                        <a:t>the</a:t>
                      </a:r>
                      <a:r>
                        <a:rPr lang="en-US" sz="1200" b="0" i="0" baseline="0" dirty="0" smtClean="0">
                          <a:latin typeface="Times New Roman"/>
                          <a:cs typeface="Times New Roman"/>
                        </a:rPr>
                        <a:t> encompassing earth photograph with an extensive portfolio featuring many different logos and brands gives an “all around” impression. It also includes links to OTHER portfolios done by these designers</a:t>
                      </a:r>
                    </a:p>
                    <a:p>
                      <a:r>
                        <a:rPr lang="en-US" sz="1200" b="0" i="1" baseline="0" dirty="0" smtClean="0">
                          <a:latin typeface="Times New Roman"/>
                          <a:cs typeface="Times New Roman"/>
                        </a:rPr>
                        <a:t>Professional: </a:t>
                      </a:r>
                      <a:r>
                        <a:rPr lang="en-US" sz="1200" b="0" i="0" baseline="0" dirty="0" smtClean="0">
                          <a:latin typeface="Times New Roman"/>
                          <a:cs typeface="Times New Roman"/>
                        </a:rPr>
                        <a:t>all images come with a simple description; information packed; </a:t>
                      </a:r>
                      <a:r>
                        <a:rPr lang="en-US" sz="1200" b="0" i="0" baseline="0" dirty="0" err="1" smtClean="0">
                          <a:latin typeface="Times New Roman"/>
                          <a:cs typeface="Times New Roman"/>
                        </a:rPr>
                        <a:t>b&amp;w</a:t>
                      </a:r>
                      <a:endParaRPr lang="en-US" sz="1200" b="0" i="0" baseline="0" dirty="0" smtClean="0">
                        <a:latin typeface="Times New Roman"/>
                        <a:cs typeface="Times New Roman"/>
                      </a:endParaRPr>
                    </a:p>
                    <a:p>
                      <a:r>
                        <a:rPr lang="en-US" sz="1200" b="0" i="1" baseline="0" dirty="0" smtClean="0">
                          <a:latin typeface="Times New Roman"/>
                          <a:cs typeface="Times New Roman"/>
                        </a:rPr>
                        <a:t>Fun; </a:t>
                      </a:r>
                      <a:r>
                        <a:rPr lang="en-US" sz="1200" b="0" i="0" baseline="0" dirty="0" smtClean="0">
                          <a:latin typeface="Times New Roman"/>
                          <a:cs typeface="Times New Roman"/>
                        </a:rPr>
                        <a:t>contrasting against the black and white are colorful images of fruits and 3D graphics</a:t>
                      </a:r>
                      <a:endParaRPr lang="en-US" sz="1200" b="0" i="1" baseline="0" dirty="0" smtClean="0">
                        <a:latin typeface="Times New Roman"/>
                        <a:cs typeface="Times New Roman"/>
                      </a:endParaRPr>
                    </a:p>
                    <a:p>
                      <a:endParaRPr lang="en-US" sz="1200" b="0" i="1" dirty="0">
                        <a:latin typeface="Times New Roman"/>
                        <a:cs typeface="Times New Roman"/>
                      </a:endParaRPr>
                    </a:p>
                  </a:txBody>
                  <a:tcPr/>
                </a:tc>
              </a:tr>
              <a:tr h="990600">
                <a:tc>
                  <a:txBody>
                    <a:bodyPr/>
                    <a:lstStyle/>
                    <a:p>
                      <a:r>
                        <a:rPr lang="en-US" b="1" dirty="0" smtClean="0"/>
                        <a:t>Functionality</a:t>
                      </a:r>
                      <a:endParaRPr lang="en-US" b="1" dirty="0"/>
                    </a:p>
                  </a:txBody>
                  <a:tcPr/>
                </a:tc>
                <a:tc>
                  <a:txBody>
                    <a:bodyPr/>
                    <a:lstStyle/>
                    <a:p>
                      <a:r>
                        <a:rPr lang="en-US" sz="1400" dirty="0" smtClean="0">
                          <a:latin typeface="Times New Roman"/>
                          <a:cs typeface="Times New Roman"/>
                        </a:rPr>
                        <a:t>Somewhat</a:t>
                      </a:r>
                      <a:r>
                        <a:rPr lang="en-US" sz="1400" baseline="0" dirty="0" smtClean="0">
                          <a:latin typeface="Times New Roman"/>
                          <a:cs typeface="Times New Roman"/>
                        </a:rPr>
                        <a:t> </a:t>
                      </a:r>
                      <a:r>
                        <a:rPr lang="en-US" sz="1400" baseline="0" dirty="0" err="1" smtClean="0">
                          <a:latin typeface="Times New Roman"/>
                          <a:cs typeface="Times New Roman"/>
                        </a:rPr>
                        <a:t>functonal</a:t>
                      </a:r>
                      <a:r>
                        <a:rPr lang="en-US" sz="1400" baseline="0" dirty="0" smtClean="0">
                          <a:latin typeface="Times New Roman"/>
                          <a:cs typeface="Times New Roman"/>
                        </a:rPr>
                        <a:t>. This portfolio is actually a portfolio of work so extensive that it needs a portfolio on its own. As a result you need to click on a couple of links to get to see more of the designs featured</a:t>
                      </a:r>
                      <a:endParaRPr lang="en-US" sz="1400" dirty="0">
                        <a:latin typeface="Times New Roman"/>
                        <a:cs typeface="Times New Roman"/>
                      </a:endParaRPr>
                    </a:p>
                  </a:txBody>
                  <a:tcPr/>
                </a:tc>
              </a:tr>
              <a:tr h="1123950">
                <a:tc>
                  <a:txBody>
                    <a:bodyPr/>
                    <a:lstStyle/>
                    <a:p>
                      <a:r>
                        <a:rPr lang="en-US" b="1" dirty="0" smtClean="0"/>
                        <a:t>Interactivity</a:t>
                      </a:r>
                      <a:endParaRPr lang="en-US" b="1" dirty="0"/>
                    </a:p>
                  </a:txBody>
                  <a:tcPr/>
                </a:tc>
                <a:tc>
                  <a:txBody>
                    <a:bodyPr/>
                    <a:lstStyle/>
                    <a:p>
                      <a:r>
                        <a:rPr lang="en-US" sz="1400" dirty="0" smtClean="0">
                          <a:latin typeface="Times New Roman"/>
                          <a:cs typeface="Times New Roman"/>
                        </a:rPr>
                        <a:t>Almost</a:t>
                      </a:r>
                      <a:r>
                        <a:rPr lang="en-US" sz="1400" baseline="0" dirty="0" smtClean="0">
                          <a:latin typeface="Times New Roman"/>
                          <a:cs typeface="Times New Roman"/>
                        </a:rPr>
                        <a:t> no interactivity. There are only links to the designs on this site and no way to sort them or really interact.</a:t>
                      </a:r>
                      <a:endParaRPr lang="en-US" sz="1400" dirty="0">
                        <a:latin typeface="Times New Roman"/>
                        <a:cs typeface="Times New Roman"/>
                      </a:endParaRPr>
                    </a:p>
                  </a:txBody>
                  <a:tcPr/>
                </a:tc>
              </a:tr>
              <a:tr h="1123950">
                <a:tc>
                  <a:txBody>
                    <a:bodyPr/>
                    <a:lstStyle/>
                    <a:p>
                      <a:r>
                        <a:rPr lang="en-US" b="1" dirty="0" smtClean="0"/>
                        <a:t>Navigation</a:t>
                      </a:r>
                      <a:endParaRPr lang="en-US" b="1" dirty="0"/>
                    </a:p>
                  </a:txBody>
                  <a:tcPr/>
                </a:tc>
                <a:tc>
                  <a:txBody>
                    <a:bodyPr/>
                    <a:lstStyle/>
                    <a:p>
                      <a:r>
                        <a:rPr lang="en-US" sz="1400" dirty="0" smtClean="0">
                          <a:latin typeface="Times New Roman"/>
                          <a:cs typeface="Times New Roman"/>
                        </a:rPr>
                        <a:t>Navigation is sound and has links conveniently next to the designs</a:t>
                      </a:r>
                      <a:r>
                        <a:rPr lang="en-US" sz="1400" baseline="0" dirty="0" smtClean="0">
                          <a:latin typeface="Times New Roman"/>
                          <a:cs typeface="Times New Roman"/>
                        </a:rPr>
                        <a:t> in the the images as well as a top row navigation bar. The navigation bar itself is very detailed compared to others as it is a double top bar row of links</a:t>
                      </a:r>
                      <a:endParaRPr lang="en-US" sz="1400" dirty="0">
                        <a:latin typeface="Times New Roman"/>
                        <a:cs typeface="Times New Roman"/>
                      </a:endParaRPr>
                    </a:p>
                  </a:txBody>
                  <a:tcPr/>
                </a:tc>
              </a:tr>
            </a:tbl>
          </a:graphicData>
        </a:graphic>
      </p:graphicFrame>
      <p:sp>
        <p:nvSpPr>
          <p:cNvPr id="5" name="TextBox 4"/>
          <p:cNvSpPr txBox="1"/>
          <p:nvPr/>
        </p:nvSpPr>
        <p:spPr>
          <a:xfrm>
            <a:off x="914400" y="6477000"/>
            <a:ext cx="6620021" cy="369332"/>
          </a:xfrm>
          <a:prstGeom prst="rect">
            <a:avLst/>
          </a:prstGeom>
          <a:noFill/>
        </p:spPr>
        <p:txBody>
          <a:bodyPr wrap="none" rtlCol="0">
            <a:spAutoFit/>
          </a:bodyPr>
          <a:lstStyle/>
          <a:p>
            <a:r>
              <a:rPr lang="en-US" dirty="0" smtClean="0"/>
              <a:t>Studio7 Designs; </a:t>
            </a:r>
            <a:r>
              <a:rPr lang="en-US" dirty="0" smtClean="0">
                <a:hlinkClick r:id="rId2"/>
              </a:rPr>
              <a:t>http://www.studio7designs.com/portfolio</a:t>
            </a:r>
            <a:r>
              <a:rPr lang="en-US" dirty="0" smtClean="0">
                <a:hlinkClick r:id="rId2"/>
              </a:rPr>
              <a:t>/</a:t>
            </a:r>
            <a:r>
              <a:rPr lang="en-US" dirty="0" smtClean="0"/>
              <a:t>; 1/17/12</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Five Boxes</a:t>
            </a:r>
            <a:endParaRPr lang="en-US" dirty="0"/>
          </a:p>
        </p:txBody>
      </p:sp>
      <p:pic>
        <p:nvPicPr>
          <p:cNvPr id="4" name="Content Placeholder 3" descr="dream10.png"/>
          <p:cNvPicPr>
            <a:picLocks noGrp="1" noChangeAspect="1"/>
          </p:cNvPicPr>
          <p:nvPr>
            <p:ph idx="1"/>
          </p:nvPr>
        </p:nvPicPr>
        <p:blipFill>
          <a:blip r:embed="rId2"/>
          <a:srcRect l="-6146" r="-6146"/>
          <a:stretch>
            <a:fillRect/>
          </a:stretch>
        </p:blipFill>
        <p:spPr>
          <a:xfrm>
            <a:off x="533690" y="1354081"/>
            <a:ext cx="8000710" cy="4437119"/>
          </a:xfrm>
        </p:spPr>
      </p:pic>
    </p:spTree>
  </p:cSld>
  <p:clrMapOvr>
    <a:masterClrMapping/>
  </p:clrMapOvr>
</p:sld>
</file>

<file path=ppt/theme/_rels/theme1.xml.rels><?xml version="1.0" encoding="UTF-8" standalone="yes"?>
<Relationships xmlns="http://schemas.openxmlformats.org/package/2006/relationships"><Relationship Id="rId4" Type="http://schemas.openxmlformats.org/officeDocument/2006/relationships/image" Target="../media/image4.jpeg"/><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 Id="rId5" Type="http://schemas.openxmlformats.org/officeDocument/2006/relationships/image" Target="../media/image5.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Inkwell">
      <a:majorFont>
        <a:latin typeface="Goudy Old Style"/>
        <a:ea typeface=""/>
        <a:cs typeface=""/>
        <a:font script="Jpan" typeface="ＭＳ Ｐ明朝"/>
      </a:majorFont>
      <a:minorFont>
        <a:latin typeface="Goudy Old Style"/>
        <a:ea typeface=""/>
        <a:cs typeface=""/>
        <a:font script="Jpan" typeface="ＭＳ Ｐ明朝"/>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635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1357</TotalTime>
  <Words>1770</Words>
  <Application>Microsoft Macintosh PowerPoint</Application>
  <PresentationFormat>On-screen Show (4:3)</PresentationFormat>
  <Paragraphs>137</Paragraphs>
  <Slides>23</Slides>
  <Notes>0</Notes>
  <HiddenSlides>0</HiddenSlides>
  <MMClips>0</MMClips>
  <ScaleCrop>false</ScaleCrop>
  <HeadingPairs>
    <vt:vector size="4" baseType="variant">
      <vt:variant>
        <vt:lpstr>Design Template</vt:lpstr>
      </vt:variant>
      <vt:variant>
        <vt:i4>1</vt:i4>
      </vt:variant>
      <vt:variant>
        <vt:lpstr>Slide Titles</vt:lpstr>
      </vt:variant>
      <vt:variant>
        <vt:i4>23</vt:i4>
      </vt:variant>
    </vt:vector>
  </HeadingPairs>
  <TitlesOfParts>
    <vt:vector size="24" baseType="lpstr">
      <vt:lpstr>Inkwell</vt:lpstr>
      <vt:lpstr>Competitive Analysis: Portfolios</vt:lpstr>
      <vt:lpstr>Featured Photo</vt:lpstr>
      <vt:lpstr>Featured Photo</vt:lpstr>
      <vt:lpstr>Headline and Gallery</vt:lpstr>
      <vt:lpstr>Headline and Gallery</vt:lpstr>
      <vt:lpstr>Power Grid</vt:lpstr>
      <vt:lpstr>Power Grid</vt:lpstr>
      <vt:lpstr>Power Grid</vt:lpstr>
      <vt:lpstr>Five Boxes</vt:lpstr>
      <vt:lpstr>Five Boxes</vt:lpstr>
      <vt:lpstr>Featured Graphic</vt:lpstr>
      <vt:lpstr>Featured Graphic</vt:lpstr>
      <vt:lpstr>Fixed Sidebar Gallery</vt:lpstr>
      <vt:lpstr>Fixed Sidebar Gallery</vt:lpstr>
      <vt:lpstr>Four Boxes</vt:lpstr>
      <vt:lpstr>Four Boxes</vt:lpstr>
      <vt:lpstr>Giant Headline + Boxes</vt:lpstr>
      <vt:lpstr>Giant Headline + Boxes</vt:lpstr>
      <vt:lpstr>Screenshot Gallery</vt:lpstr>
      <vt:lpstr>Screenshot Gallery</vt:lpstr>
      <vt:lpstr>Screenshot Gallery</vt:lpstr>
      <vt:lpstr>3D Layout</vt:lpstr>
      <vt:lpstr>3D Layout</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Competitive Analysis: Portfolios</dc:title>
  <dc:creator>Jesse Frausto</dc:creator>
  <cp:lastModifiedBy>Jesse Frausto</cp:lastModifiedBy>
  <cp:revision>5</cp:revision>
  <dcterms:created xsi:type="dcterms:W3CDTF">2012-01-19T22:23:30Z</dcterms:created>
  <dcterms:modified xsi:type="dcterms:W3CDTF">2012-01-20T06:46:36Z</dcterms:modified>
</cp:coreProperties>
</file>